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22"/>
  </p:notesMasterIdLst>
  <p:sldIdLst>
    <p:sldId id="256" r:id="rId3"/>
    <p:sldId id="308" r:id="rId4"/>
    <p:sldId id="269" r:id="rId5"/>
    <p:sldId id="271" r:id="rId6"/>
    <p:sldId id="272" r:id="rId7"/>
    <p:sldId id="313" r:id="rId8"/>
    <p:sldId id="314" r:id="rId9"/>
    <p:sldId id="306" r:id="rId10"/>
    <p:sldId id="281" r:id="rId11"/>
    <p:sldId id="274" r:id="rId12"/>
    <p:sldId id="275" r:id="rId13"/>
    <p:sldId id="316" r:id="rId14"/>
    <p:sldId id="277" r:id="rId15"/>
    <p:sldId id="309" r:id="rId16"/>
    <p:sldId id="293" r:id="rId17"/>
    <p:sldId id="290" r:id="rId18"/>
    <p:sldId id="321" r:id="rId19"/>
    <p:sldId id="322" r:id="rId20"/>
    <p:sldId id="323" r:id="rId2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m Binnings" initials="TLB"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B6D92"/>
    <a:srgbClr val="B1A47C"/>
    <a:srgbClr val="4F81BD"/>
    <a:srgbClr val="B1A37C"/>
    <a:srgbClr val="2D6D93"/>
    <a:srgbClr val="407498"/>
    <a:srgbClr val="CC9900"/>
    <a:srgbClr val="FFCC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DD7584-5E88-4B8C-B22D-9048743BA7AD}" v="153" dt="2018-06-12T15:40:31.4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49" autoAdjust="0"/>
    <p:restoredTop sz="86346" autoAdjust="0"/>
  </p:normalViewPr>
  <p:slideViewPr>
    <p:cSldViewPr>
      <p:cViewPr varScale="1">
        <p:scale>
          <a:sx n="63" d="100"/>
          <a:sy n="63" d="100"/>
        </p:scale>
        <p:origin x="1284" y="56"/>
      </p:cViewPr>
      <p:guideLst>
        <p:guide orient="horz" pos="2160"/>
        <p:guide pos="2880"/>
      </p:guideLst>
    </p:cSldViewPr>
  </p:slideViewPr>
  <p:outlineViewPr>
    <p:cViewPr>
      <p:scale>
        <a:sx n="33" d="100"/>
        <a:sy n="33" d="100"/>
      </p:scale>
      <p:origin x="258"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 Binnings" userId="5ac1fc07183c4895" providerId="LiveId" clId="{0BF03430-2D09-42AB-A16B-B9B523829A17}"/>
    <pc:docChg chg="delSld modSld sldOrd">
      <pc:chgData name="Tom Binnings" userId="5ac1fc07183c4895" providerId="LiveId" clId="{0BF03430-2D09-42AB-A16B-B9B523829A17}" dt="2018-06-12T15:40:31.406" v="152"/>
      <pc:docMkLst>
        <pc:docMk/>
      </pc:docMkLst>
      <pc:sldChg chg="del">
        <pc:chgData name="Tom Binnings" userId="5ac1fc07183c4895" providerId="LiveId" clId="{0BF03430-2D09-42AB-A16B-B9B523829A17}" dt="2018-06-12T15:37:00.316" v="0" actId="2696"/>
        <pc:sldMkLst>
          <pc:docMk/>
          <pc:sldMk cId="0" sldId="270"/>
        </pc:sldMkLst>
      </pc:sldChg>
      <pc:sldChg chg="modSp">
        <pc:chgData name="Tom Binnings" userId="5ac1fc07183c4895" providerId="LiveId" clId="{0BF03430-2D09-42AB-A16B-B9B523829A17}" dt="2018-06-12T15:40:02.205" v="150" actId="6549"/>
        <pc:sldMkLst>
          <pc:docMk/>
          <pc:sldMk cId="0" sldId="271"/>
        </pc:sldMkLst>
        <pc:spChg chg="mod">
          <ac:chgData name="Tom Binnings" userId="5ac1fc07183c4895" providerId="LiveId" clId="{0BF03430-2D09-42AB-A16B-B9B523829A17}" dt="2018-06-12T15:40:02.205" v="150" actId="6549"/>
          <ac:spMkLst>
            <pc:docMk/>
            <pc:sldMk cId="0" sldId="271"/>
            <ac:spMk id="3076" creationId="{00000000-0000-0000-0000-000000000000}"/>
          </ac:spMkLst>
        </pc:spChg>
      </pc:sldChg>
      <pc:sldChg chg="ord">
        <pc:chgData name="Tom Binnings" userId="5ac1fc07183c4895" providerId="LiveId" clId="{0BF03430-2D09-42AB-A16B-B9B523829A17}" dt="2018-06-12T15:40:29.087" v="151"/>
        <pc:sldMkLst>
          <pc:docMk/>
          <pc:sldMk cId="0" sldId="272"/>
        </pc:sldMkLst>
      </pc:sldChg>
      <pc:sldChg chg="ord">
        <pc:chgData name="Tom Binnings" userId="5ac1fc07183c4895" providerId="LiveId" clId="{0BF03430-2D09-42AB-A16B-B9B523829A17}" dt="2018-06-12T15:40:31.406" v="152"/>
        <pc:sldMkLst>
          <pc:docMk/>
          <pc:sldMk cId="178405382" sldId="31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430E71F3-0073-4667-A266-96EBFA53D815}" type="datetimeFigureOut">
              <a:rPr lang="en-US" smtClean="0"/>
              <a:pPr/>
              <a:t>6/12/2018</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225A0812-9223-40B8-9B60-5351B2F45366}" type="slidenum">
              <a:rPr lang="en-US" smtClean="0"/>
              <a:pPr/>
              <a:t>‹#›</a:t>
            </a:fld>
            <a:endParaRPr lang="en-US" dirty="0"/>
          </a:p>
        </p:txBody>
      </p:sp>
    </p:spTree>
    <p:extLst>
      <p:ext uri="{BB962C8B-B14F-4D97-AF65-F5344CB8AC3E}">
        <p14:creationId xmlns:p14="http://schemas.microsoft.com/office/powerpoint/2010/main" val="2636438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5A0812-9223-40B8-9B60-5351B2F45366}" type="slidenum">
              <a:rPr lang="en-US" smtClean="0"/>
              <a:pPr/>
              <a:t>5</a:t>
            </a:fld>
            <a:endParaRPr lang="en-US" dirty="0"/>
          </a:p>
        </p:txBody>
      </p:sp>
    </p:spTree>
    <p:extLst>
      <p:ext uri="{BB962C8B-B14F-4D97-AF65-F5344CB8AC3E}">
        <p14:creationId xmlns:p14="http://schemas.microsoft.com/office/powerpoint/2010/main" val="2558593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5A0812-9223-40B8-9B60-5351B2F45366}" type="slidenum">
              <a:rPr lang="en-US" smtClean="0"/>
              <a:pPr/>
              <a:t>13</a:t>
            </a:fld>
            <a:endParaRPr lang="en-US" dirty="0"/>
          </a:p>
        </p:txBody>
      </p:sp>
    </p:spTree>
    <p:extLst>
      <p:ext uri="{BB962C8B-B14F-4D97-AF65-F5344CB8AC3E}">
        <p14:creationId xmlns:p14="http://schemas.microsoft.com/office/powerpoint/2010/main" val="933493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1066800" y="6324600"/>
            <a:ext cx="914400" cy="273050"/>
          </a:xfrm>
        </p:spPr>
        <p:txBody>
          <a:bodyPr/>
          <a:lstStyle/>
          <a:p>
            <a:fld id="{62F84D8D-C050-41B6-A8BC-9BB42D97B02C}" type="datetime1">
              <a:rPr lang="en-US" smtClean="0"/>
              <a:pPr/>
              <a:t>6/12/2018</a:t>
            </a:fld>
            <a:endParaRPr lang="en-US" dirty="0"/>
          </a:p>
        </p:txBody>
      </p:sp>
      <p:sp>
        <p:nvSpPr>
          <p:cNvPr id="6" name="Slide Number Placeholder 5"/>
          <p:cNvSpPr>
            <a:spLocks noGrp="1"/>
          </p:cNvSpPr>
          <p:nvPr>
            <p:ph type="sldNum" sz="quarter" idx="12"/>
          </p:nvPr>
        </p:nvSpPr>
        <p:spPr>
          <a:xfrm>
            <a:off x="304800" y="6324600"/>
            <a:ext cx="533400" cy="349250"/>
          </a:xfrm>
        </p:spPr>
        <p:txBody>
          <a:bodyPr/>
          <a:lstStyle/>
          <a:p>
            <a:fld id="{3247F075-2D20-4E1F-BC32-AA4462AB8F2D}" type="slidenum">
              <a:rPr lang="en-US" smtClean="0"/>
              <a:pPr/>
              <a:t>‹#›</a:t>
            </a:fld>
            <a:endParaRPr lang="en-US" dirty="0"/>
          </a:p>
        </p:txBody>
      </p:sp>
      <p:sp>
        <p:nvSpPr>
          <p:cNvPr id="7" name="Footer Placeholder 4"/>
          <p:cNvSpPr>
            <a:spLocks noGrp="1"/>
          </p:cNvSpPr>
          <p:nvPr>
            <p:ph type="ftr" sz="quarter" idx="3"/>
          </p:nvPr>
        </p:nvSpPr>
        <p:spPr>
          <a:xfrm>
            <a:off x="2667000" y="6400800"/>
            <a:ext cx="4876800" cy="196849"/>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Copyright Summit Economics, LLC 2013  |  www.SummitEconomics.com</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D5B926-B7AD-4A47-B1F6-57E0D92FFD73}" type="datetime1">
              <a:rPr lang="en-US" smtClean="0"/>
              <a:pPr/>
              <a:t>6/12/2018</a:t>
            </a:fld>
            <a:endParaRPr lang="en-US" dirty="0"/>
          </a:p>
        </p:txBody>
      </p:sp>
      <p:sp>
        <p:nvSpPr>
          <p:cNvPr id="5" name="Footer Placeholder 4"/>
          <p:cNvSpPr>
            <a:spLocks noGrp="1"/>
          </p:cNvSpPr>
          <p:nvPr>
            <p:ph type="ftr" sz="quarter" idx="11"/>
          </p:nvPr>
        </p:nvSpPr>
        <p:spPr/>
        <p:txBody>
          <a:bodyPr/>
          <a:lstStyle/>
          <a:p>
            <a:r>
              <a:rPr lang="en-US" dirty="0"/>
              <a:t>Copyright Summit Economics, LLC 2013</a:t>
            </a:r>
          </a:p>
        </p:txBody>
      </p:sp>
      <p:sp>
        <p:nvSpPr>
          <p:cNvPr id="6" name="Slide Number Placeholder 5"/>
          <p:cNvSpPr>
            <a:spLocks noGrp="1"/>
          </p:cNvSpPr>
          <p:nvPr>
            <p:ph type="sldNum" sz="quarter" idx="12"/>
          </p:nvPr>
        </p:nvSpPr>
        <p:spPr/>
        <p:txBody>
          <a:bodyPr/>
          <a:lstStyle/>
          <a:p>
            <a:fld id="{3247F075-2D20-4E1F-BC32-AA4462AB8F2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C477AC-D4B3-4C28-9E4C-B04CDD64C739}" type="datetime1">
              <a:rPr lang="en-US" smtClean="0"/>
              <a:pPr/>
              <a:t>6/12/2018</a:t>
            </a:fld>
            <a:endParaRPr lang="en-US" dirty="0"/>
          </a:p>
        </p:txBody>
      </p:sp>
      <p:sp>
        <p:nvSpPr>
          <p:cNvPr id="5" name="Footer Placeholder 4"/>
          <p:cNvSpPr>
            <a:spLocks noGrp="1"/>
          </p:cNvSpPr>
          <p:nvPr>
            <p:ph type="ftr" sz="quarter" idx="11"/>
          </p:nvPr>
        </p:nvSpPr>
        <p:spPr/>
        <p:txBody>
          <a:bodyPr/>
          <a:lstStyle/>
          <a:p>
            <a:r>
              <a:rPr lang="en-US" dirty="0"/>
              <a:t>Copyright Summit Economics, LLC 2013</a:t>
            </a:r>
          </a:p>
        </p:txBody>
      </p:sp>
      <p:sp>
        <p:nvSpPr>
          <p:cNvPr id="6" name="Slide Number Placeholder 5"/>
          <p:cNvSpPr>
            <a:spLocks noGrp="1"/>
          </p:cNvSpPr>
          <p:nvPr>
            <p:ph type="sldNum" sz="quarter" idx="12"/>
          </p:nvPr>
        </p:nvSpPr>
        <p:spPr/>
        <p:txBody>
          <a:bodyPr/>
          <a:lstStyle/>
          <a:p>
            <a:fld id="{3247F075-2D20-4E1F-BC32-AA4462AB8F2D}"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D2772EE-9E34-44E4-AEF1-ED6CC0D9E4D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0E31857-EDE2-40E7-BD53-817C98F884B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BCEF9E7-C54D-4844-B731-76A0A82B1183}"/>
              </a:ext>
            </a:extLst>
          </p:cNvPr>
          <p:cNvSpPr>
            <a:spLocks noGrp="1" noChangeArrowheads="1"/>
          </p:cNvSpPr>
          <p:nvPr>
            <p:ph type="sldNum" sz="quarter" idx="12"/>
          </p:nvPr>
        </p:nvSpPr>
        <p:spPr>
          <a:ln/>
        </p:spPr>
        <p:txBody>
          <a:bodyPr/>
          <a:lstStyle>
            <a:lvl1pPr>
              <a:defRPr/>
            </a:lvl1pPr>
          </a:lstStyle>
          <a:p>
            <a:pPr>
              <a:defRPr/>
            </a:pPr>
            <a:fld id="{A7576359-6C5C-42C7-AC51-01501EFDCE88}" type="slidenum">
              <a:rPr lang="en-US" altLang="en-US"/>
              <a:pPr>
                <a:defRPr/>
              </a:pPr>
              <a:t>‹#›</a:t>
            </a:fld>
            <a:endParaRPr lang="en-US" altLang="en-US"/>
          </a:p>
        </p:txBody>
      </p:sp>
    </p:spTree>
    <p:extLst>
      <p:ext uri="{BB962C8B-B14F-4D97-AF65-F5344CB8AC3E}">
        <p14:creationId xmlns:p14="http://schemas.microsoft.com/office/powerpoint/2010/main" val="40943605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4982238-4CC9-48BA-A4EC-492B12D3948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C961129-8645-4CC7-AF20-975532B325F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ECFBC6F-E15F-4FF9-BFF3-C00EDDE6EB8B}"/>
              </a:ext>
            </a:extLst>
          </p:cNvPr>
          <p:cNvSpPr>
            <a:spLocks noGrp="1" noChangeArrowheads="1"/>
          </p:cNvSpPr>
          <p:nvPr>
            <p:ph type="sldNum" sz="quarter" idx="12"/>
          </p:nvPr>
        </p:nvSpPr>
        <p:spPr>
          <a:ln/>
        </p:spPr>
        <p:txBody>
          <a:bodyPr/>
          <a:lstStyle>
            <a:lvl1pPr>
              <a:defRPr/>
            </a:lvl1pPr>
          </a:lstStyle>
          <a:p>
            <a:pPr>
              <a:defRPr/>
            </a:pPr>
            <a:fld id="{7642A2C3-E5B7-4232-A17E-1AA62FDAA377}" type="slidenum">
              <a:rPr lang="en-US" altLang="en-US"/>
              <a:pPr>
                <a:defRPr/>
              </a:pPr>
              <a:t>‹#›</a:t>
            </a:fld>
            <a:endParaRPr lang="en-US" altLang="en-US"/>
          </a:p>
        </p:txBody>
      </p:sp>
    </p:spTree>
    <p:extLst>
      <p:ext uri="{BB962C8B-B14F-4D97-AF65-F5344CB8AC3E}">
        <p14:creationId xmlns:p14="http://schemas.microsoft.com/office/powerpoint/2010/main" val="10665540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FB1DC869-5B46-46AB-8F70-D9730733FC8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B06C642-2268-42C9-B991-DEAFE00DE05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942D5FF-89AD-42B1-8E42-92381D131DBE}"/>
              </a:ext>
            </a:extLst>
          </p:cNvPr>
          <p:cNvSpPr>
            <a:spLocks noGrp="1" noChangeArrowheads="1"/>
          </p:cNvSpPr>
          <p:nvPr>
            <p:ph type="sldNum" sz="quarter" idx="12"/>
          </p:nvPr>
        </p:nvSpPr>
        <p:spPr>
          <a:ln/>
        </p:spPr>
        <p:txBody>
          <a:bodyPr/>
          <a:lstStyle>
            <a:lvl1pPr>
              <a:defRPr/>
            </a:lvl1pPr>
          </a:lstStyle>
          <a:p>
            <a:pPr>
              <a:defRPr/>
            </a:pPr>
            <a:fld id="{8BAF5C52-48D9-469A-B8CB-48B035FCE9B4}" type="slidenum">
              <a:rPr lang="en-US" altLang="en-US"/>
              <a:pPr>
                <a:defRPr/>
              </a:pPr>
              <a:t>‹#›</a:t>
            </a:fld>
            <a:endParaRPr lang="en-US" altLang="en-US"/>
          </a:p>
        </p:txBody>
      </p:sp>
    </p:spTree>
    <p:extLst>
      <p:ext uri="{BB962C8B-B14F-4D97-AF65-F5344CB8AC3E}">
        <p14:creationId xmlns:p14="http://schemas.microsoft.com/office/powerpoint/2010/main" val="27436412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ACE4C1C5-D8A1-4B4F-9984-697E349717F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EB82A58-80D8-409A-A7FD-5725252FC38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60EE5C8-4D4E-42F7-BE3C-FB4FCB089143}"/>
              </a:ext>
            </a:extLst>
          </p:cNvPr>
          <p:cNvSpPr>
            <a:spLocks noGrp="1" noChangeArrowheads="1"/>
          </p:cNvSpPr>
          <p:nvPr>
            <p:ph type="sldNum" sz="quarter" idx="12"/>
          </p:nvPr>
        </p:nvSpPr>
        <p:spPr>
          <a:ln/>
        </p:spPr>
        <p:txBody>
          <a:bodyPr/>
          <a:lstStyle>
            <a:lvl1pPr>
              <a:defRPr/>
            </a:lvl1pPr>
          </a:lstStyle>
          <a:p>
            <a:pPr>
              <a:defRPr/>
            </a:pPr>
            <a:fld id="{3C727C03-A996-4132-A060-8B1EB8A76347}" type="slidenum">
              <a:rPr lang="en-US" altLang="en-US"/>
              <a:pPr>
                <a:defRPr/>
              </a:pPr>
              <a:t>‹#›</a:t>
            </a:fld>
            <a:endParaRPr lang="en-US" altLang="en-US"/>
          </a:p>
        </p:txBody>
      </p:sp>
    </p:spTree>
    <p:extLst>
      <p:ext uri="{BB962C8B-B14F-4D97-AF65-F5344CB8AC3E}">
        <p14:creationId xmlns:p14="http://schemas.microsoft.com/office/powerpoint/2010/main" val="1628398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5254E91F-4365-44B6-88D3-578AA8DC2FF8}"/>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269732A8-B199-40E6-BEEE-5DB1CD9B49A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0C6C1523-FA95-4A51-80DB-888E3F2309C0}"/>
              </a:ext>
            </a:extLst>
          </p:cNvPr>
          <p:cNvSpPr>
            <a:spLocks noGrp="1" noChangeArrowheads="1"/>
          </p:cNvSpPr>
          <p:nvPr>
            <p:ph type="sldNum" sz="quarter" idx="12"/>
          </p:nvPr>
        </p:nvSpPr>
        <p:spPr>
          <a:ln/>
        </p:spPr>
        <p:txBody>
          <a:bodyPr/>
          <a:lstStyle>
            <a:lvl1pPr>
              <a:defRPr/>
            </a:lvl1pPr>
          </a:lstStyle>
          <a:p>
            <a:pPr>
              <a:defRPr/>
            </a:pPr>
            <a:fld id="{1F993083-6F65-478B-AE14-4F912BEF4627}" type="slidenum">
              <a:rPr lang="en-US" altLang="en-US"/>
              <a:pPr>
                <a:defRPr/>
              </a:pPr>
              <a:t>‹#›</a:t>
            </a:fld>
            <a:endParaRPr lang="en-US" altLang="en-US"/>
          </a:p>
        </p:txBody>
      </p:sp>
    </p:spTree>
    <p:extLst>
      <p:ext uri="{BB962C8B-B14F-4D97-AF65-F5344CB8AC3E}">
        <p14:creationId xmlns:p14="http://schemas.microsoft.com/office/powerpoint/2010/main" val="37545356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593C099-46A7-454C-BA4C-BDA4C09962AC}"/>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70781591-5EC1-4E13-9C05-6D16ECD2571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4E49F6D3-2A3C-4228-B90C-29E5713AC557}"/>
              </a:ext>
            </a:extLst>
          </p:cNvPr>
          <p:cNvSpPr>
            <a:spLocks noGrp="1" noChangeArrowheads="1"/>
          </p:cNvSpPr>
          <p:nvPr>
            <p:ph type="sldNum" sz="quarter" idx="12"/>
          </p:nvPr>
        </p:nvSpPr>
        <p:spPr>
          <a:ln/>
        </p:spPr>
        <p:txBody>
          <a:bodyPr/>
          <a:lstStyle>
            <a:lvl1pPr>
              <a:defRPr/>
            </a:lvl1pPr>
          </a:lstStyle>
          <a:p>
            <a:pPr>
              <a:defRPr/>
            </a:pPr>
            <a:fld id="{DF3266F6-A27F-44A7-92C3-21FBA37D602D}" type="slidenum">
              <a:rPr lang="en-US" altLang="en-US"/>
              <a:pPr>
                <a:defRPr/>
              </a:pPr>
              <a:t>‹#›</a:t>
            </a:fld>
            <a:endParaRPr lang="en-US" altLang="en-US"/>
          </a:p>
        </p:txBody>
      </p:sp>
    </p:spTree>
    <p:extLst>
      <p:ext uri="{BB962C8B-B14F-4D97-AF65-F5344CB8AC3E}">
        <p14:creationId xmlns:p14="http://schemas.microsoft.com/office/powerpoint/2010/main" val="11092587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F1978D1-A0B1-403D-B77F-5FBFAE71B5B2}"/>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F68D6CE6-5F75-4035-8884-FF3CA428AAC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77F22E91-5517-467F-9162-4AE3FC6C5666}"/>
              </a:ext>
            </a:extLst>
          </p:cNvPr>
          <p:cNvSpPr>
            <a:spLocks noGrp="1" noChangeArrowheads="1"/>
          </p:cNvSpPr>
          <p:nvPr>
            <p:ph type="sldNum" sz="quarter" idx="12"/>
          </p:nvPr>
        </p:nvSpPr>
        <p:spPr>
          <a:ln/>
        </p:spPr>
        <p:txBody>
          <a:bodyPr/>
          <a:lstStyle>
            <a:lvl1pPr>
              <a:defRPr/>
            </a:lvl1pPr>
          </a:lstStyle>
          <a:p>
            <a:pPr>
              <a:defRPr/>
            </a:pPr>
            <a:fld id="{EC7BC2BF-904F-4BFB-BDB2-0A03BB9BD5C3}" type="slidenum">
              <a:rPr lang="en-US" altLang="en-US"/>
              <a:pPr>
                <a:defRPr/>
              </a:pPr>
              <a:t>‹#›</a:t>
            </a:fld>
            <a:endParaRPr lang="en-US" altLang="en-US"/>
          </a:p>
        </p:txBody>
      </p:sp>
    </p:spTree>
    <p:extLst>
      <p:ext uri="{BB962C8B-B14F-4D97-AF65-F5344CB8AC3E}">
        <p14:creationId xmlns:p14="http://schemas.microsoft.com/office/powerpoint/2010/main" val="6500571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4AC259C-83D9-4B4A-9845-C87E92573BE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24ACC74-6134-4A66-BB28-BC019917F3D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589F0E4-C9A6-4AF4-868B-2F2309EE7D0F}"/>
              </a:ext>
            </a:extLst>
          </p:cNvPr>
          <p:cNvSpPr>
            <a:spLocks noGrp="1" noChangeArrowheads="1"/>
          </p:cNvSpPr>
          <p:nvPr>
            <p:ph type="sldNum" sz="quarter" idx="12"/>
          </p:nvPr>
        </p:nvSpPr>
        <p:spPr>
          <a:ln/>
        </p:spPr>
        <p:txBody>
          <a:bodyPr/>
          <a:lstStyle>
            <a:lvl1pPr>
              <a:defRPr/>
            </a:lvl1pPr>
          </a:lstStyle>
          <a:p>
            <a:pPr>
              <a:defRPr/>
            </a:pPr>
            <a:fld id="{96E38C08-0DF4-4808-B23B-F2D946BB31F1}" type="slidenum">
              <a:rPr lang="en-US" altLang="en-US"/>
              <a:pPr>
                <a:defRPr/>
              </a:pPr>
              <a:t>‹#›</a:t>
            </a:fld>
            <a:endParaRPr lang="en-US" altLang="en-US"/>
          </a:p>
        </p:txBody>
      </p:sp>
    </p:spTree>
    <p:extLst>
      <p:ext uri="{BB962C8B-B14F-4D97-AF65-F5344CB8AC3E}">
        <p14:creationId xmlns:p14="http://schemas.microsoft.com/office/powerpoint/2010/main" val="2460794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736449-32F9-48F5-A700-829FE9BB9E9E}" type="datetime1">
              <a:rPr lang="en-US" smtClean="0"/>
              <a:pPr/>
              <a:t>6/12/2018</a:t>
            </a:fld>
            <a:endParaRPr lang="en-US" dirty="0"/>
          </a:p>
        </p:txBody>
      </p:sp>
      <p:sp>
        <p:nvSpPr>
          <p:cNvPr id="5" name="Footer Placeholder 4"/>
          <p:cNvSpPr>
            <a:spLocks noGrp="1"/>
          </p:cNvSpPr>
          <p:nvPr>
            <p:ph type="ftr" sz="quarter" idx="11"/>
          </p:nvPr>
        </p:nvSpPr>
        <p:spPr/>
        <p:txBody>
          <a:bodyPr/>
          <a:lstStyle/>
          <a:p>
            <a:r>
              <a:rPr lang="en-US" dirty="0"/>
              <a:t>Copyright Summit Economics, LLC 2013</a:t>
            </a:r>
          </a:p>
        </p:txBody>
      </p:sp>
      <p:sp>
        <p:nvSpPr>
          <p:cNvPr id="6" name="Slide Number Placeholder 5"/>
          <p:cNvSpPr>
            <a:spLocks noGrp="1"/>
          </p:cNvSpPr>
          <p:nvPr>
            <p:ph type="sldNum" sz="quarter" idx="12"/>
          </p:nvPr>
        </p:nvSpPr>
        <p:spPr/>
        <p:txBody>
          <a:bodyPr/>
          <a:lstStyle/>
          <a:p>
            <a:fld id="{3247F075-2D20-4E1F-BC32-AA4462AB8F2D}"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96154F0-E78D-494E-B3B2-79E1092DBA8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F393713-6A8A-4370-8587-084A6CE4903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900456D-860E-4F87-AF17-CF73A72E2693}"/>
              </a:ext>
            </a:extLst>
          </p:cNvPr>
          <p:cNvSpPr>
            <a:spLocks noGrp="1" noChangeArrowheads="1"/>
          </p:cNvSpPr>
          <p:nvPr>
            <p:ph type="sldNum" sz="quarter" idx="12"/>
          </p:nvPr>
        </p:nvSpPr>
        <p:spPr>
          <a:ln/>
        </p:spPr>
        <p:txBody>
          <a:bodyPr/>
          <a:lstStyle>
            <a:lvl1pPr>
              <a:defRPr/>
            </a:lvl1pPr>
          </a:lstStyle>
          <a:p>
            <a:pPr>
              <a:defRPr/>
            </a:pPr>
            <a:fld id="{70F94F45-DF55-471A-AECD-C2D8F3CD4E92}" type="slidenum">
              <a:rPr lang="en-US" altLang="en-US"/>
              <a:pPr>
                <a:defRPr/>
              </a:pPr>
              <a:t>‹#›</a:t>
            </a:fld>
            <a:endParaRPr lang="en-US" altLang="en-US"/>
          </a:p>
        </p:txBody>
      </p:sp>
    </p:spTree>
    <p:extLst>
      <p:ext uri="{BB962C8B-B14F-4D97-AF65-F5344CB8AC3E}">
        <p14:creationId xmlns:p14="http://schemas.microsoft.com/office/powerpoint/2010/main" val="35965769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D2ADC3E-503A-411F-95E3-F1899FCAD70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3C7EA4F-2341-4C6C-B692-B6C701BE8CE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E8DC454-26E3-4976-9812-D5C24774238C}"/>
              </a:ext>
            </a:extLst>
          </p:cNvPr>
          <p:cNvSpPr>
            <a:spLocks noGrp="1" noChangeArrowheads="1"/>
          </p:cNvSpPr>
          <p:nvPr>
            <p:ph type="sldNum" sz="quarter" idx="12"/>
          </p:nvPr>
        </p:nvSpPr>
        <p:spPr>
          <a:ln/>
        </p:spPr>
        <p:txBody>
          <a:bodyPr/>
          <a:lstStyle>
            <a:lvl1pPr>
              <a:defRPr/>
            </a:lvl1pPr>
          </a:lstStyle>
          <a:p>
            <a:pPr>
              <a:defRPr/>
            </a:pPr>
            <a:fld id="{828277C6-91DE-462F-B025-C7C602899530}" type="slidenum">
              <a:rPr lang="en-US" altLang="en-US"/>
              <a:pPr>
                <a:defRPr/>
              </a:pPr>
              <a:t>‹#›</a:t>
            </a:fld>
            <a:endParaRPr lang="en-US" altLang="en-US"/>
          </a:p>
        </p:txBody>
      </p:sp>
    </p:spTree>
    <p:extLst>
      <p:ext uri="{BB962C8B-B14F-4D97-AF65-F5344CB8AC3E}">
        <p14:creationId xmlns:p14="http://schemas.microsoft.com/office/powerpoint/2010/main" val="16514769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699B361-F1DF-4E9E-BFEA-B089E3B6E58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AD6DE16-4F27-4AAF-A8CA-CD12A9C9737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4C910C3-CA12-429C-AE34-EEDB98F7A081}"/>
              </a:ext>
            </a:extLst>
          </p:cNvPr>
          <p:cNvSpPr>
            <a:spLocks noGrp="1" noChangeArrowheads="1"/>
          </p:cNvSpPr>
          <p:nvPr>
            <p:ph type="sldNum" sz="quarter" idx="12"/>
          </p:nvPr>
        </p:nvSpPr>
        <p:spPr>
          <a:ln/>
        </p:spPr>
        <p:txBody>
          <a:bodyPr/>
          <a:lstStyle>
            <a:lvl1pPr>
              <a:defRPr/>
            </a:lvl1pPr>
          </a:lstStyle>
          <a:p>
            <a:pPr>
              <a:defRPr/>
            </a:pPr>
            <a:fld id="{09F5FA8C-5E6E-4528-AFC8-B39908490349}" type="slidenum">
              <a:rPr lang="en-US" altLang="en-US"/>
              <a:pPr>
                <a:defRPr/>
              </a:pPr>
              <a:t>‹#›</a:t>
            </a:fld>
            <a:endParaRPr lang="en-US" altLang="en-US"/>
          </a:p>
        </p:txBody>
      </p:sp>
    </p:spTree>
    <p:extLst>
      <p:ext uri="{BB962C8B-B14F-4D97-AF65-F5344CB8AC3E}">
        <p14:creationId xmlns:p14="http://schemas.microsoft.com/office/powerpoint/2010/main" val="18941141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a:extLst>
              <a:ext uri="{FF2B5EF4-FFF2-40B4-BE49-F238E27FC236}">
                <a16:creationId xmlns:a16="http://schemas.microsoft.com/office/drawing/2014/main" id="{382C908C-7F93-4E7D-83A4-EB0F9C9A9DC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13E80AA-3808-445B-9AD0-897B3644B9D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07CB63A-9BFA-4A68-9B15-B0BC32509A58}"/>
              </a:ext>
            </a:extLst>
          </p:cNvPr>
          <p:cNvSpPr>
            <a:spLocks noGrp="1" noChangeArrowheads="1"/>
          </p:cNvSpPr>
          <p:nvPr>
            <p:ph type="sldNum" sz="quarter" idx="12"/>
          </p:nvPr>
        </p:nvSpPr>
        <p:spPr>
          <a:ln/>
        </p:spPr>
        <p:txBody>
          <a:bodyPr/>
          <a:lstStyle>
            <a:lvl1pPr>
              <a:defRPr/>
            </a:lvl1pPr>
          </a:lstStyle>
          <a:p>
            <a:pPr>
              <a:defRPr/>
            </a:pPr>
            <a:fld id="{268426F0-6B67-4A40-82D5-FCD3C9FA2515}" type="slidenum">
              <a:rPr lang="en-US" altLang="en-US"/>
              <a:pPr>
                <a:defRPr/>
              </a:pPr>
              <a:t>‹#›</a:t>
            </a:fld>
            <a:endParaRPr lang="en-US" altLang="en-US"/>
          </a:p>
        </p:txBody>
      </p:sp>
    </p:spTree>
    <p:extLst>
      <p:ext uri="{BB962C8B-B14F-4D97-AF65-F5344CB8AC3E}">
        <p14:creationId xmlns:p14="http://schemas.microsoft.com/office/powerpoint/2010/main" val="165979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DE301D-C94B-4FDB-947F-785454DDEB5C}" type="datetime1">
              <a:rPr lang="en-US" smtClean="0"/>
              <a:pPr/>
              <a:t>6/12/2018</a:t>
            </a:fld>
            <a:endParaRPr lang="en-US" dirty="0"/>
          </a:p>
        </p:txBody>
      </p:sp>
      <p:sp>
        <p:nvSpPr>
          <p:cNvPr id="5" name="Footer Placeholder 4"/>
          <p:cNvSpPr>
            <a:spLocks noGrp="1"/>
          </p:cNvSpPr>
          <p:nvPr>
            <p:ph type="ftr" sz="quarter" idx="11"/>
          </p:nvPr>
        </p:nvSpPr>
        <p:spPr/>
        <p:txBody>
          <a:bodyPr/>
          <a:lstStyle/>
          <a:p>
            <a:r>
              <a:rPr lang="en-US" dirty="0"/>
              <a:t>Copyright Summit Economics, LLC 2013</a:t>
            </a:r>
          </a:p>
        </p:txBody>
      </p:sp>
      <p:sp>
        <p:nvSpPr>
          <p:cNvPr id="6" name="Slide Number Placeholder 5"/>
          <p:cNvSpPr>
            <a:spLocks noGrp="1"/>
          </p:cNvSpPr>
          <p:nvPr>
            <p:ph type="sldNum" sz="quarter" idx="12"/>
          </p:nvPr>
        </p:nvSpPr>
        <p:spPr/>
        <p:txBody>
          <a:bodyPr/>
          <a:lstStyle/>
          <a:p>
            <a:fld id="{3247F075-2D20-4E1F-BC32-AA4462AB8F2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DFB0CB5-8C44-43F6-ADDE-8959B0AE6994}" type="datetime1">
              <a:rPr lang="en-US" smtClean="0"/>
              <a:pPr/>
              <a:t>6/12/2018</a:t>
            </a:fld>
            <a:endParaRPr lang="en-US" dirty="0"/>
          </a:p>
        </p:txBody>
      </p:sp>
      <p:sp>
        <p:nvSpPr>
          <p:cNvPr id="6" name="Footer Placeholder 5"/>
          <p:cNvSpPr>
            <a:spLocks noGrp="1"/>
          </p:cNvSpPr>
          <p:nvPr>
            <p:ph type="ftr" sz="quarter" idx="11"/>
          </p:nvPr>
        </p:nvSpPr>
        <p:spPr/>
        <p:txBody>
          <a:bodyPr/>
          <a:lstStyle/>
          <a:p>
            <a:r>
              <a:rPr lang="en-US" dirty="0"/>
              <a:t>Copyright Summit Economics, LLC 2013</a:t>
            </a:r>
          </a:p>
        </p:txBody>
      </p:sp>
      <p:sp>
        <p:nvSpPr>
          <p:cNvPr id="7" name="Slide Number Placeholder 6"/>
          <p:cNvSpPr>
            <a:spLocks noGrp="1"/>
          </p:cNvSpPr>
          <p:nvPr>
            <p:ph type="sldNum" sz="quarter" idx="12"/>
          </p:nvPr>
        </p:nvSpPr>
        <p:spPr/>
        <p:txBody>
          <a:bodyPr/>
          <a:lstStyle/>
          <a:p>
            <a:fld id="{3247F075-2D20-4E1F-BC32-AA4462AB8F2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956144-3BFA-4CD7-8173-8ACE27F9197E}" type="datetime1">
              <a:rPr lang="en-US" smtClean="0"/>
              <a:pPr/>
              <a:t>6/12/2018</a:t>
            </a:fld>
            <a:endParaRPr lang="en-US" dirty="0"/>
          </a:p>
        </p:txBody>
      </p:sp>
      <p:sp>
        <p:nvSpPr>
          <p:cNvPr id="8" name="Footer Placeholder 7"/>
          <p:cNvSpPr>
            <a:spLocks noGrp="1"/>
          </p:cNvSpPr>
          <p:nvPr>
            <p:ph type="ftr" sz="quarter" idx="11"/>
          </p:nvPr>
        </p:nvSpPr>
        <p:spPr/>
        <p:txBody>
          <a:bodyPr/>
          <a:lstStyle/>
          <a:p>
            <a:r>
              <a:rPr lang="en-US" dirty="0"/>
              <a:t>Copyright Summit Economics, LLC 2013</a:t>
            </a:r>
          </a:p>
        </p:txBody>
      </p:sp>
      <p:sp>
        <p:nvSpPr>
          <p:cNvPr id="9" name="Slide Number Placeholder 8"/>
          <p:cNvSpPr>
            <a:spLocks noGrp="1"/>
          </p:cNvSpPr>
          <p:nvPr>
            <p:ph type="sldNum" sz="quarter" idx="12"/>
          </p:nvPr>
        </p:nvSpPr>
        <p:spPr/>
        <p:txBody>
          <a:bodyPr/>
          <a:lstStyle/>
          <a:p>
            <a:fld id="{3247F075-2D20-4E1F-BC32-AA4462AB8F2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8F608B1-E6C7-480B-8227-DDC97BEDB4BF}" type="datetime1">
              <a:rPr lang="en-US" smtClean="0"/>
              <a:pPr/>
              <a:t>6/12/2018</a:t>
            </a:fld>
            <a:endParaRPr lang="en-US" dirty="0"/>
          </a:p>
        </p:txBody>
      </p:sp>
      <p:sp>
        <p:nvSpPr>
          <p:cNvPr id="4" name="Footer Placeholder 3"/>
          <p:cNvSpPr>
            <a:spLocks noGrp="1"/>
          </p:cNvSpPr>
          <p:nvPr>
            <p:ph type="ftr" sz="quarter" idx="11"/>
          </p:nvPr>
        </p:nvSpPr>
        <p:spPr/>
        <p:txBody>
          <a:bodyPr/>
          <a:lstStyle/>
          <a:p>
            <a:r>
              <a:rPr lang="en-US" dirty="0"/>
              <a:t>Copyright Summit Economics, LLC 2013</a:t>
            </a:r>
          </a:p>
        </p:txBody>
      </p:sp>
      <p:sp>
        <p:nvSpPr>
          <p:cNvPr id="5" name="Slide Number Placeholder 4"/>
          <p:cNvSpPr>
            <a:spLocks noGrp="1"/>
          </p:cNvSpPr>
          <p:nvPr>
            <p:ph type="sldNum" sz="quarter" idx="12"/>
          </p:nvPr>
        </p:nvSpPr>
        <p:spPr/>
        <p:txBody>
          <a:bodyPr/>
          <a:lstStyle/>
          <a:p>
            <a:fld id="{3247F075-2D20-4E1F-BC32-AA4462AB8F2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A4EBA1-6890-49C8-984B-DBECBC5A7A8F}" type="datetime1">
              <a:rPr lang="en-US" smtClean="0"/>
              <a:pPr/>
              <a:t>6/12/2018</a:t>
            </a:fld>
            <a:endParaRPr lang="en-US" dirty="0"/>
          </a:p>
        </p:txBody>
      </p:sp>
      <p:sp>
        <p:nvSpPr>
          <p:cNvPr id="3" name="Footer Placeholder 2"/>
          <p:cNvSpPr>
            <a:spLocks noGrp="1"/>
          </p:cNvSpPr>
          <p:nvPr>
            <p:ph type="ftr" sz="quarter" idx="11"/>
          </p:nvPr>
        </p:nvSpPr>
        <p:spPr/>
        <p:txBody>
          <a:bodyPr/>
          <a:lstStyle/>
          <a:p>
            <a:r>
              <a:rPr lang="en-US" dirty="0"/>
              <a:t>Copyright Summit Economics, LLC 2013</a:t>
            </a:r>
          </a:p>
        </p:txBody>
      </p:sp>
      <p:sp>
        <p:nvSpPr>
          <p:cNvPr id="4" name="Slide Number Placeholder 3"/>
          <p:cNvSpPr>
            <a:spLocks noGrp="1"/>
          </p:cNvSpPr>
          <p:nvPr>
            <p:ph type="sldNum" sz="quarter" idx="12"/>
          </p:nvPr>
        </p:nvSpPr>
        <p:spPr/>
        <p:txBody>
          <a:bodyPr/>
          <a:lstStyle/>
          <a:p>
            <a:fld id="{3247F075-2D20-4E1F-BC32-AA4462AB8F2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F94CB7-08C5-4AD6-AE60-4FDA68E27E04}" type="datetime1">
              <a:rPr lang="en-US" smtClean="0"/>
              <a:pPr/>
              <a:t>6/12/2018</a:t>
            </a:fld>
            <a:endParaRPr lang="en-US" dirty="0"/>
          </a:p>
        </p:txBody>
      </p:sp>
      <p:sp>
        <p:nvSpPr>
          <p:cNvPr id="6" name="Footer Placeholder 5"/>
          <p:cNvSpPr>
            <a:spLocks noGrp="1"/>
          </p:cNvSpPr>
          <p:nvPr>
            <p:ph type="ftr" sz="quarter" idx="11"/>
          </p:nvPr>
        </p:nvSpPr>
        <p:spPr/>
        <p:txBody>
          <a:bodyPr/>
          <a:lstStyle/>
          <a:p>
            <a:r>
              <a:rPr lang="en-US" dirty="0"/>
              <a:t>Copyright Summit Economics, LLC 2013</a:t>
            </a:r>
          </a:p>
        </p:txBody>
      </p:sp>
      <p:sp>
        <p:nvSpPr>
          <p:cNvPr id="7" name="Slide Number Placeholder 6"/>
          <p:cNvSpPr>
            <a:spLocks noGrp="1"/>
          </p:cNvSpPr>
          <p:nvPr>
            <p:ph type="sldNum" sz="quarter" idx="12"/>
          </p:nvPr>
        </p:nvSpPr>
        <p:spPr/>
        <p:txBody>
          <a:bodyPr/>
          <a:lstStyle/>
          <a:p>
            <a:fld id="{3247F075-2D20-4E1F-BC32-AA4462AB8F2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5117DD-E2C7-4191-AADB-7844759D64EF}" type="datetime1">
              <a:rPr lang="en-US" smtClean="0"/>
              <a:pPr/>
              <a:t>6/12/2018</a:t>
            </a:fld>
            <a:endParaRPr lang="en-US" dirty="0"/>
          </a:p>
        </p:txBody>
      </p:sp>
      <p:sp>
        <p:nvSpPr>
          <p:cNvPr id="6" name="Footer Placeholder 5"/>
          <p:cNvSpPr>
            <a:spLocks noGrp="1"/>
          </p:cNvSpPr>
          <p:nvPr>
            <p:ph type="ftr" sz="quarter" idx="11"/>
          </p:nvPr>
        </p:nvSpPr>
        <p:spPr/>
        <p:txBody>
          <a:bodyPr/>
          <a:lstStyle/>
          <a:p>
            <a:r>
              <a:rPr lang="en-US" dirty="0"/>
              <a:t>Copyright Summit Economics, LLC 2013</a:t>
            </a:r>
          </a:p>
        </p:txBody>
      </p:sp>
      <p:sp>
        <p:nvSpPr>
          <p:cNvPr id="7" name="Slide Number Placeholder 6"/>
          <p:cNvSpPr>
            <a:spLocks noGrp="1"/>
          </p:cNvSpPr>
          <p:nvPr>
            <p:ph type="sldNum" sz="quarter" idx="12"/>
          </p:nvPr>
        </p:nvSpPr>
        <p:spPr/>
        <p:txBody>
          <a:bodyPr/>
          <a:lstStyle/>
          <a:p>
            <a:fld id="{3247F075-2D20-4E1F-BC32-AA4462AB8F2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381000"/>
            <a:ext cx="6705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905001"/>
            <a:ext cx="8229600" cy="3124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609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36F3CD-317E-4F7C-8706-C40614A9FBA4}" type="datetime1">
              <a:rPr lang="en-US" smtClean="0"/>
              <a:pPr/>
              <a:t>6/12/2018</a:t>
            </a:fld>
            <a:endParaRPr lang="en-US" dirty="0"/>
          </a:p>
        </p:txBody>
      </p:sp>
      <p:sp>
        <p:nvSpPr>
          <p:cNvPr id="5" name="Footer Placeholder 4"/>
          <p:cNvSpPr>
            <a:spLocks noGrp="1"/>
          </p:cNvSpPr>
          <p:nvPr>
            <p:ph type="ftr" sz="quarter" idx="3"/>
          </p:nvPr>
        </p:nvSpPr>
        <p:spPr>
          <a:xfrm>
            <a:off x="2667000" y="6400800"/>
            <a:ext cx="4876800" cy="196849"/>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Copyright Summit Economics, LLC 2013  |  www.SummitEconomics.com</a:t>
            </a:r>
          </a:p>
        </p:txBody>
      </p:sp>
      <p:sp>
        <p:nvSpPr>
          <p:cNvPr id="6" name="Slide Number Placeholder 5"/>
          <p:cNvSpPr>
            <a:spLocks noGrp="1"/>
          </p:cNvSpPr>
          <p:nvPr>
            <p:ph type="sldNum" sz="quarter" idx="4"/>
          </p:nvPr>
        </p:nvSpPr>
        <p:spPr>
          <a:xfrm>
            <a:off x="76200" y="6324600"/>
            <a:ext cx="533400" cy="349250"/>
          </a:xfrm>
          <a:prstGeom prst="rect">
            <a:avLst/>
          </a:prstGeom>
        </p:spPr>
        <p:txBody>
          <a:bodyPr vert="horz" lIns="91440" tIns="45720" rIns="91440" bIns="45720" rtlCol="0" anchor="ctr"/>
          <a:lstStyle>
            <a:lvl1pPr algn="r">
              <a:defRPr sz="1200">
                <a:solidFill>
                  <a:schemeClr val="tx1">
                    <a:tint val="75000"/>
                  </a:schemeClr>
                </a:solidFill>
              </a:defRPr>
            </a:lvl1pPr>
          </a:lstStyle>
          <a:p>
            <a:fld id="{3247F075-2D20-4E1F-BC32-AA4462AB8F2D}" type="slidenum">
              <a:rPr lang="en-US" smtClean="0"/>
              <a:pPr/>
              <a:t>‹#›</a:t>
            </a:fld>
            <a:endParaRPr lang="en-US" dirty="0"/>
          </a:p>
        </p:txBody>
      </p:sp>
      <p:sp>
        <p:nvSpPr>
          <p:cNvPr id="11" name="Rectangle 10"/>
          <p:cNvSpPr/>
          <p:nvPr userDrawn="1"/>
        </p:nvSpPr>
        <p:spPr>
          <a:xfrm>
            <a:off x="0" y="0"/>
            <a:ext cx="9144000" cy="6858000"/>
          </a:xfrm>
          <a:prstGeom prst="rect">
            <a:avLst/>
          </a:prstGeom>
          <a:noFill/>
          <a:ln w="762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152400" y="152400"/>
            <a:ext cx="8839200" cy="6553200"/>
          </a:xfrm>
          <a:prstGeom prst="rect">
            <a:avLst/>
          </a:prstGeom>
          <a:noFill/>
          <a:ln w="76200" cmpd="sng">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SE-Logo-Clr-2013-noTag.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620000" y="5645856"/>
            <a:ext cx="1235149" cy="98354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4C010E2-FEAB-4E9E-8DA8-816D984AD00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CCF0651D-514D-42F0-9CB9-F83DC9B5C56E}"/>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A9E41E8-DBE7-4689-AD66-DC58AB7CEA91}"/>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471258C2-35E2-47CC-86CF-09FB5C48D8B6}"/>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B9029A35-D0AD-43C9-BCD3-EA79A2A0E536}"/>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8E3B0E6D-E885-4AEE-BFD8-23E30121AEC9}" type="slidenum">
              <a:rPr lang="en-US" altLang="en-US"/>
              <a:pPr>
                <a:defRPr/>
              </a:pPr>
              <a:t>‹#›</a:t>
            </a:fld>
            <a:endParaRPr lang="en-US" altLang="en-US"/>
          </a:p>
        </p:txBody>
      </p:sp>
    </p:spTree>
    <p:extLst>
      <p:ext uri="{BB962C8B-B14F-4D97-AF65-F5344CB8AC3E}">
        <p14:creationId xmlns:p14="http://schemas.microsoft.com/office/powerpoint/2010/main" val="27045583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467600" y="5257800"/>
            <a:ext cx="1371600" cy="13716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Subtitle 4"/>
          <p:cNvSpPr>
            <a:spLocks noGrp="1"/>
          </p:cNvSpPr>
          <p:nvPr>
            <p:ph type="subTitle" idx="1"/>
          </p:nvPr>
        </p:nvSpPr>
        <p:spPr>
          <a:xfrm>
            <a:off x="6477000" y="762000"/>
            <a:ext cx="2362200" cy="3352800"/>
          </a:xfrm>
        </p:spPr>
        <p:txBody>
          <a:bodyPr>
            <a:normAutofit/>
          </a:bodyPr>
          <a:lstStyle/>
          <a:p>
            <a:r>
              <a:rPr lang="en-US" sz="2400" b="1" dirty="0">
                <a:solidFill>
                  <a:schemeClr val="accent5">
                    <a:lumMod val="50000"/>
                  </a:schemeClr>
                </a:solidFill>
              </a:rPr>
              <a:t>Compiled and Presented by</a:t>
            </a:r>
          </a:p>
          <a:p>
            <a:endParaRPr lang="en-US" sz="2400" b="1" dirty="0">
              <a:solidFill>
                <a:schemeClr val="accent5">
                  <a:lumMod val="50000"/>
                </a:schemeClr>
              </a:solidFill>
            </a:endParaRPr>
          </a:p>
          <a:p>
            <a:r>
              <a:rPr lang="en-US" sz="2400" b="1" dirty="0">
                <a:solidFill>
                  <a:schemeClr val="accent5">
                    <a:lumMod val="50000"/>
                  </a:schemeClr>
                </a:solidFill>
              </a:rPr>
              <a:t>Tom Binnings</a:t>
            </a:r>
          </a:p>
          <a:p>
            <a:r>
              <a:rPr lang="en-US" sz="1800" b="1" dirty="0">
                <a:solidFill>
                  <a:schemeClr val="accent5">
                    <a:lumMod val="50000"/>
                  </a:schemeClr>
                </a:solidFill>
              </a:rPr>
              <a:t>Senior Partner</a:t>
            </a:r>
          </a:p>
          <a:p>
            <a:endParaRPr lang="en-US" sz="2400" dirty="0">
              <a:solidFill>
                <a:schemeClr val="accent5">
                  <a:lumMod val="50000"/>
                </a:schemeClr>
              </a:solidFill>
            </a:endParaRPr>
          </a:p>
          <a:p>
            <a:pPr algn="r"/>
            <a:endParaRPr lang="en-US" sz="2400" dirty="0">
              <a:solidFill>
                <a:schemeClr val="accent5">
                  <a:lumMod val="50000"/>
                </a:schemeClr>
              </a:solidFill>
            </a:endParaRPr>
          </a:p>
        </p:txBody>
      </p:sp>
      <p:cxnSp>
        <p:nvCxnSpPr>
          <p:cNvPr id="10" name="Straight Connector 9"/>
          <p:cNvCxnSpPr/>
          <p:nvPr/>
        </p:nvCxnSpPr>
        <p:spPr>
          <a:xfrm>
            <a:off x="6324600" y="533400"/>
            <a:ext cx="0" cy="5638800"/>
          </a:xfrm>
          <a:prstGeom prst="line">
            <a:avLst/>
          </a:prstGeom>
          <a:ln>
            <a:solidFill>
              <a:schemeClr val="bg2">
                <a:lumMod val="50000"/>
              </a:schemeClr>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977900" y="3774440"/>
            <a:ext cx="4648200" cy="1415772"/>
          </a:xfrm>
          <a:prstGeom prst="rect">
            <a:avLst/>
          </a:prstGeom>
          <a:noFill/>
        </p:spPr>
        <p:txBody>
          <a:bodyPr wrap="square" rtlCol="0">
            <a:spAutoFit/>
          </a:bodyPr>
          <a:lstStyle/>
          <a:p>
            <a:pPr algn="ctr"/>
            <a:endParaRPr lang="en-US" sz="2000" dirty="0">
              <a:solidFill>
                <a:schemeClr val="accent5">
                  <a:lumMod val="50000"/>
                </a:schemeClr>
              </a:solidFill>
            </a:endParaRPr>
          </a:p>
          <a:p>
            <a:pPr algn="ctr"/>
            <a:r>
              <a:rPr lang="en-US" sz="2400" dirty="0">
                <a:solidFill>
                  <a:schemeClr val="accent5">
                    <a:lumMod val="50000"/>
                  </a:schemeClr>
                </a:solidFill>
              </a:rPr>
              <a:t>Prepared </a:t>
            </a:r>
          </a:p>
          <a:p>
            <a:pPr algn="ctr"/>
            <a:r>
              <a:rPr lang="en-US" sz="2400" dirty="0">
                <a:solidFill>
                  <a:schemeClr val="accent5">
                    <a:lumMod val="50000"/>
                  </a:schemeClr>
                </a:solidFill>
              </a:rPr>
              <a:t>June 2018</a:t>
            </a:r>
            <a:endParaRPr lang="en-US" sz="2400" b="1" dirty="0">
              <a:solidFill>
                <a:schemeClr val="bg2">
                  <a:lumMod val="50000"/>
                </a:schemeClr>
              </a:solidFill>
            </a:endParaRPr>
          </a:p>
          <a:p>
            <a:endParaRPr lang="en-US" dirty="0"/>
          </a:p>
        </p:txBody>
      </p:sp>
      <p:sp>
        <p:nvSpPr>
          <p:cNvPr id="2" name="Title 1"/>
          <p:cNvSpPr>
            <a:spLocks noGrp="1"/>
          </p:cNvSpPr>
          <p:nvPr>
            <p:ph type="ctrTitle"/>
          </p:nvPr>
        </p:nvSpPr>
        <p:spPr>
          <a:xfrm>
            <a:off x="228600" y="533400"/>
            <a:ext cx="6096000" cy="3200400"/>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nSpc>
                <a:spcPct val="80000"/>
              </a:lnSpc>
            </a:pPr>
            <a:r>
              <a:rPr lang="en-US" sz="3600" dirty="0">
                <a:solidFill>
                  <a:schemeClr val="accent1">
                    <a:lumMod val="75000"/>
                  </a:schemeClr>
                </a:solidFill>
              </a:rPr>
              <a:t>Pikes Peak Region</a:t>
            </a:r>
            <a:br>
              <a:rPr lang="en-US" sz="3600" dirty="0">
                <a:solidFill>
                  <a:schemeClr val="accent1">
                    <a:lumMod val="75000"/>
                  </a:schemeClr>
                </a:solidFill>
              </a:rPr>
            </a:br>
            <a:br>
              <a:rPr lang="en-US" sz="3600" dirty="0">
                <a:solidFill>
                  <a:schemeClr val="accent1">
                    <a:lumMod val="75000"/>
                  </a:schemeClr>
                </a:solidFill>
              </a:rPr>
            </a:br>
            <a:r>
              <a:rPr lang="en-US" sz="3600" dirty="0">
                <a:solidFill>
                  <a:schemeClr val="accent1">
                    <a:lumMod val="75000"/>
                  </a:schemeClr>
                </a:solidFill>
              </a:rPr>
              <a:t>Business Climate Survey</a:t>
            </a:r>
            <a:br>
              <a:rPr lang="en-US" sz="3600" dirty="0">
                <a:solidFill>
                  <a:schemeClr val="accent1">
                    <a:lumMod val="75000"/>
                  </a:schemeClr>
                </a:solidFill>
              </a:rPr>
            </a:br>
            <a:r>
              <a:rPr lang="en-US" sz="3600" dirty="0">
                <a:solidFill>
                  <a:schemeClr val="accent1">
                    <a:lumMod val="75000"/>
                  </a:schemeClr>
                </a:solidFill>
              </a:rPr>
              <a:t>Multi-Year Assessment</a:t>
            </a:r>
            <a:br>
              <a:rPr lang="en-US" sz="3600" dirty="0">
                <a:solidFill>
                  <a:schemeClr val="accent1">
                    <a:lumMod val="75000"/>
                  </a:schemeClr>
                </a:solidFill>
              </a:rPr>
            </a:br>
            <a:r>
              <a:rPr lang="en-US" sz="3600" dirty="0">
                <a:solidFill>
                  <a:schemeClr val="accent1">
                    <a:lumMod val="75000"/>
                  </a:schemeClr>
                </a:solidFill>
              </a:rPr>
              <a:t>2009 - 2015</a:t>
            </a:r>
            <a:endParaRPr lang="en-US" sz="3600" i="1" cap="all" dirty="0">
              <a:ln w="0"/>
              <a:solidFill>
                <a:schemeClr val="accent1">
                  <a:lumMod val="75000"/>
                </a:schemeClr>
              </a:solidFill>
              <a:effectLst>
                <a:reflection blurRad="12700" stA="50000" endPos="50000" dist="5000" dir="5400000" sy="-100000" rotWithShape="0"/>
              </a:effectLst>
            </a:endParaRPr>
          </a:p>
        </p:txBody>
      </p:sp>
      <p:pic>
        <p:nvPicPr>
          <p:cNvPr id="6" name="Picture 5" descr="SE Logo-Clr-2013-ta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29400" y="4191000"/>
            <a:ext cx="1969074" cy="205137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2"/>
          <p:cNvSpPr>
            <a:spLocks noGrp="1" noChangeArrowheads="1"/>
          </p:cNvSpPr>
          <p:nvPr>
            <p:ph type="title"/>
          </p:nvPr>
        </p:nvSpPr>
        <p:spPr>
          <a:xfrm>
            <a:off x="152400" y="274638"/>
            <a:ext cx="8763000" cy="1143000"/>
          </a:xfrm>
        </p:spPr>
        <p:txBody>
          <a:bodyPr>
            <a:normAutofit fontScale="90000"/>
          </a:bodyPr>
          <a:lstStyle/>
          <a:p>
            <a:r>
              <a:rPr lang="en-US" sz="2800" b="1" dirty="0">
                <a:latin typeface="Microsoft Sans Serif" pitchFamily="34" charset="0"/>
                <a:cs typeface="Microsoft Sans Serif" pitchFamily="34" charset="0"/>
              </a:rPr>
              <a:t>How would you rate your satisfaction with the overall business climate in the Pikes Peak Region ?</a:t>
            </a:r>
            <a:br>
              <a:rPr lang="en-US" sz="2800" dirty="0"/>
            </a:br>
            <a:endParaRPr lang="en-US" sz="2800" dirty="0"/>
          </a:p>
        </p:txBody>
      </p:sp>
      <p:sp>
        <p:nvSpPr>
          <p:cNvPr id="7172" name="TextBox 4"/>
          <p:cNvSpPr txBox="1">
            <a:spLocks noChangeArrowheads="1"/>
          </p:cNvSpPr>
          <p:nvPr/>
        </p:nvSpPr>
        <p:spPr bwMode="auto">
          <a:xfrm>
            <a:off x="291839" y="4114800"/>
            <a:ext cx="8305800" cy="1569660"/>
          </a:xfrm>
          <a:prstGeom prst="rect">
            <a:avLst/>
          </a:prstGeom>
          <a:noFill/>
          <a:ln w="9525">
            <a:noFill/>
            <a:miter lim="800000"/>
            <a:headEnd/>
            <a:tailEnd/>
          </a:ln>
        </p:spPr>
        <p:txBody>
          <a:bodyPr>
            <a:spAutoFit/>
          </a:bodyPr>
          <a:lstStyle/>
          <a:p>
            <a:r>
              <a:rPr lang="en-US" sz="2400" b="1" dirty="0">
                <a:solidFill>
                  <a:srgbClr val="FF0000"/>
                </a:solidFill>
              </a:rPr>
              <a:t>For the first time since 2009 the business community has become more satisfied with the overall business climate in the region.</a:t>
            </a:r>
            <a:r>
              <a:rPr lang="en-US" sz="2400" b="1" dirty="0"/>
              <a:t>   Satisfaction levels were consistent among all respondent types.</a:t>
            </a:r>
          </a:p>
        </p:txBody>
      </p:sp>
      <p:pic>
        <p:nvPicPr>
          <p:cNvPr id="4" name="Picture 3"/>
          <p:cNvPicPr>
            <a:picLocks noChangeAspect="1"/>
          </p:cNvPicPr>
          <p:nvPr/>
        </p:nvPicPr>
        <p:blipFill>
          <a:blip r:embed="rId2"/>
          <a:stretch>
            <a:fillRect/>
          </a:stretch>
        </p:blipFill>
        <p:spPr>
          <a:xfrm>
            <a:off x="685800" y="1676400"/>
            <a:ext cx="7517879" cy="1981600"/>
          </a:xfrm>
          <a:prstGeom prst="rect">
            <a:avLst/>
          </a:prstGeom>
          <a:ln w="31750">
            <a:solidFill>
              <a:schemeClr val="accent1">
                <a:lumMod val="50000"/>
              </a:schemeClr>
            </a:solid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28600" y="228600"/>
            <a:ext cx="8458200" cy="1143000"/>
          </a:xfrm>
        </p:spPr>
        <p:txBody>
          <a:bodyPr>
            <a:normAutofit fontScale="90000"/>
          </a:bodyPr>
          <a:lstStyle/>
          <a:p>
            <a:r>
              <a:rPr lang="en-US" sz="3200" dirty="0"/>
              <a:t>How would you rate the local business climate in the Pikes Peak Region compared to two years ago?</a:t>
            </a:r>
          </a:p>
        </p:txBody>
      </p:sp>
      <p:sp>
        <p:nvSpPr>
          <p:cNvPr id="6" name="TextBox 5"/>
          <p:cNvSpPr txBox="1"/>
          <p:nvPr/>
        </p:nvSpPr>
        <p:spPr>
          <a:xfrm>
            <a:off x="685800" y="4572000"/>
            <a:ext cx="6781800" cy="1569660"/>
          </a:xfrm>
          <a:prstGeom prst="rect">
            <a:avLst/>
          </a:prstGeom>
          <a:noFill/>
        </p:spPr>
        <p:txBody>
          <a:bodyPr wrap="square" rtlCol="0">
            <a:spAutoFit/>
          </a:bodyPr>
          <a:lstStyle/>
          <a:p>
            <a:r>
              <a:rPr lang="en-US" sz="2400" b="1" dirty="0">
                <a:solidFill>
                  <a:schemeClr val="accent3">
                    <a:lumMod val="50000"/>
                  </a:schemeClr>
                </a:solidFill>
              </a:rPr>
              <a:t>There is a clear trend over the last six years with more respondents seeing the business climate getting better.  </a:t>
            </a:r>
            <a:r>
              <a:rPr lang="en-US" sz="2400" b="1" dirty="0">
                <a:solidFill>
                  <a:schemeClr val="accent1">
                    <a:lumMod val="75000"/>
                  </a:schemeClr>
                </a:solidFill>
              </a:rPr>
              <a:t>The improvement is especially notable in the last two years.</a:t>
            </a:r>
          </a:p>
        </p:txBody>
      </p:sp>
      <p:pic>
        <p:nvPicPr>
          <p:cNvPr id="2" name="Picture 1"/>
          <p:cNvPicPr>
            <a:picLocks noChangeAspect="1"/>
          </p:cNvPicPr>
          <p:nvPr/>
        </p:nvPicPr>
        <p:blipFill>
          <a:blip r:embed="rId2"/>
          <a:stretch>
            <a:fillRect/>
          </a:stretch>
        </p:blipFill>
        <p:spPr>
          <a:xfrm>
            <a:off x="457200" y="1676400"/>
            <a:ext cx="7980848" cy="25908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219625"/>
            <a:ext cx="8305800" cy="1143000"/>
          </a:xfrm>
        </p:spPr>
        <p:txBody>
          <a:bodyPr>
            <a:normAutofit/>
          </a:bodyPr>
          <a:lstStyle/>
          <a:p>
            <a:r>
              <a:rPr lang="en-US" sz="3000" dirty="0"/>
              <a:t>How would you rate the business climate in the Pikes Peak Region related to the following.</a:t>
            </a:r>
          </a:p>
        </p:txBody>
      </p:sp>
      <p:sp>
        <p:nvSpPr>
          <p:cNvPr id="2" name="Slide Number Placeholder 1"/>
          <p:cNvSpPr>
            <a:spLocks noGrp="1"/>
          </p:cNvSpPr>
          <p:nvPr>
            <p:ph type="sldNum" sz="quarter" idx="12"/>
          </p:nvPr>
        </p:nvSpPr>
        <p:spPr/>
        <p:txBody>
          <a:bodyPr/>
          <a:lstStyle/>
          <a:p>
            <a:fld id="{3247F075-2D20-4E1F-BC32-AA4462AB8F2D}" type="slidenum">
              <a:rPr lang="en-US" smtClean="0"/>
              <a:pPr/>
              <a:t>12</a:t>
            </a:fld>
            <a:endParaRPr lang="en-US" dirty="0"/>
          </a:p>
        </p:txBody>
      </p:sp>
      <p:sp>
        <p:nvSpPr>
          <p:cNvPr id="5" name="Right Brace 4"/>
          <p:cNvSpPr/>
          <p:nvPr/>
        </p:nvSpPr>
        <p:spPr>
          <a:xfrm>
            <a:off x="6005623" y="1812674"/>
            <a:ext cx="460744" cy="41101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Right Brace 6"/>
          <p:cNvSpPr/>
          <p:nvPr/>
        </p:nvSpPr>
        <p:spPr>
          <a:xfrm>
            <a:off x="6114606" y="2571020"/>
            <a:ext cx="351761" cy="232094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Right Brace 7"/>
          <p:cNvSpPr/>
          <p:nvPr/>
        </p:nvSpPr>
        <p:spPr>
          <a:xfrm>
            <a:off x="6005623" y="5175278"/>
            <a:ext cx="395177" cy="457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 name="TextBox 8"/>
          <p:cNvSpPr txBox="1"/>
          <p:nvPr/>
        </p:nvSpPr>
        <p:spPr>
          <a:xfrm>
            <a:off x="5989674" y="1551324"/>
            <a:ext cx="1981200" cy="830997"/>
          </a:xfrm>
          <a:prstGeom prst="rect">
            <a:avLst/>
          </a:prstGeom>
          <a:noFill/>
        </p:spPr>
        <p:txBody>
          <a:bodyPr wrap="square" rtlCol="0">
            <a:spAutoFit/>
          </a:bodyPr>
          <a:lstStyle/>
          <a:p>
            <a:pPr algn="ctr"/>
            <a:r>
              <a:rPr lang="en-US" sz="2400" dirty="0"/>
              <a:t>Leverage Point</a:t>
            </a:r>
          </a:p>
        </p:txBody>
      </p:sp>
      <p:sp>
        <p:nvSpPr>
          <p:cNvPr id="10" name="TextBox 9"/>
          <p:cNvSpPr txBox="1"/>
          <p:nvPr/>
        </p:nvSpPr>
        <p:spPr>
          <a:xfrm>
            <a:off x="6382369" y="3302626"/>
            <a:ext cx="1752600" cy="830997"/>
          </a:xfrm>
          <a:prstGeom prst="rect">
            <a:avLst/>
          </a:prstGeom>
          <a:noFill/>
        </p:spPr>
        <p:txBody>
          <a:bodyPr wrap="square" rtlCol="0">
            <a:spAutoFit/>
          </a:bodyPr>
          <a:lstStyle/>
          <a:p>
            <a:pPr algn="ctr"/>
            <a:r>
              <a:rPr lang="en-US" sz="2400" dirty="0"/>
              <a:t>Constraints to Improve</a:t>
            </a:r>
          </a:p>
        </p:txBody>
      </p:sp>
      <p:sp>
        <p:nvSpPr>
          <p:cNvPr id="11" name="TextBox 10"/>
          <p:cNvSpPr txBox="1"/>
          <p:nvPr/>
        </p:nvSpPr>
        <p:spPr>
          <a:xfrm>
            <a:off x="5989674" y="5122897"/>
            <a:ext cx="2241697" cy="461665"/>
          </a:xfrm>
          <a:prstGeom prst="rect">
            <a:avLst/>
          </a:prstGeom>
          <a:noFill/>
        </p:spPr>
        <p:txBody>
          <a:bodyPr wrap="square" rtlCol="0">
            <a:spAutoFit/>
          </a:bodyPr>
          <a:lstStyle/>
          <a:p>
            <a:pPr algn="ctr"/>
            <a:r>
              <a:rPr lang="en-US" sz="2400" dirty="0"/>
              <a:t>Problem</a:t>
            </a:r>
          </a:p>
        </p:txBody>
      </p:sp>
      <p:pic>
        <p:nvPicPr>
          <p:cNvPr id="6" name="Picture 5"/>
          <p:cNvPicPr>
            <a:picLocks noChangeAspect="1"/>
          </p:cNvPicPr>
          <p:nvPr/>
        </p:nvPicPr>
        <p:blipFill>
          <a:blip r:embed="rId2"/>
          <a:stretch>
            <a:fillRect/>
          </a:stretch>
        </p:blipFill>
        <p:spPr>
          <a:xfrm>
            <a:off x="424998" y="1503367"/>
            <a:ext cx="5580625" cy="4211633"/>
          </a:xfrm>
          <a:prstGeom prst="rect">
            <a:avLst/>
          </a:prstGeom>
        </p:spPr>
      </p:pic>
      <p:sp>
        <p:nvSpPr>
          <p:cNvPr id="13" name="TextBox 12"/>
          <p:cNvSpPr txBox="1"/>
          <p:nvPr/>
        </p:nvSpPr>
        <p:spPr>
          <a:xfrm>
            <a:off x="342900" y="5773261"/>
            <a:ext cx="7325339" cy="923330"/>
          </a:xfrm>
          <a:prstGeom prst="rect">
            <a:avLst/>
          </a:prstGeom>
          <a:noFill/>
        </p:spPr>
        <p:txBody>
          <a:bodyPr wrap="none" rtlCol="0">
            <a:spAutoFit/>
          </a:bodyPr>
          <a:lstStyle/>
          <a:p>
            <a:r>
              <a:rPr lang="en-US" dirty="0"/>
              <a:t>Half of the indicators show improvement (Gold) while one got worse (Blue). </a:t>
            </a:r>
          </a:p>
          <a:p>
            <a:r>
              <a:rPr lang="en-US" dirty="0"/>
              <a:t>Scores can range from 2 to -2.  </a:t>
            </a:r>
          </a:p>
          <a:p>
            <a:r>
              <a:rPr lang="en-US" dirty="0"/>
              <a:t> </a:t>
            </a:r>
          </a:p>
        </p:txBody>
      </p:sp>
    </p:spTree>
    <p:extLst>
      <p:ext uri="{BB962C8B-B14F-4D97-AF65-F5344CB8AC3E}">
        <p14:creationId xmlns:p14="http://schemas.microsoft.com/office/powerpoint/2010/main" val="2532623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3617" y="57620"/>
            <a:ext cx="9016765" cy="6742760"/>
          </a:xfrm>
          <a:prstGeom prst="rect">
            <a:avLst/>
          </a:prstGeom>
        </p:spPr>
      </p:pic>
      <p:sp>
        <p:nvSpPr>
          <p:cNvPr id="2" name="Slide Number Placeholder 1"/>
          <p:cNvSpPr>
            <a:spLocks noGrp="1"/>
          </p:cNvSpPr>
          <p:nvPr>
            <p:ph type="sldNum" sz="quarter" idx="12"/>
          </p:nvPr>
        </p:nvSpPr>
        <p:spPr/>
        <p:txBody>
          <a:bodyPr/>
          <a:lstStyle/>
          <a:p>
            <a:fld id="{3247F075-2D20-4E1F-BC32-AA4462AB8F2D}" type="slidenum">
              <a:rPr lang="en-US" smtClean="0"/>
              <a:pPr/>
              <a:t>13</a:t>
            </a:fld>
            <a:endParaRPr lang="en-US" dirty="0"/>
          </a:p>
        </p:txBody>
      </p:sp>
      <p:sp>
        <p:nvSpPr>
          <p:cNvPr id="7" name="TextBox 6"/>
          <p:cNvSpPr txBox="1"/>
          <p:nvPr/>
        </p:nvSpPr>
        <p:spPr>
          <a:xfrm>
            <a:off x="5334000" y="4724400"/>
            <a:ext cx="3581400" cy="1384995"/>
          </a:xfrm>
          <a:prstGeom prst="rect">
            <a:avLst/>
          </a:prstGeom>
          <a:solidFill>
            <a:schemeClr val="accent1">
              <a:lumMod val="20000"/>
              <a:lumOff val="80000"/>
            </a:schemeClr>
          </a:solidFill>
        </p:spPr>
        <p:txBody>
          <a:bodyPr wrap="square" rtlCol="0">
            <a:spAutoFit/>
          </a:bodyPr>
          <a:lstStyle/>
          <a:p>
            <a:r>
              <a:rPr lang="en-US" sz="2800" dirty="0"/>
              <a:t>Top problem/barrier in doing business from El Paso/Teller Location.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47F075-2D20-4E1F-BC32-AA4462AB8F2D}" type="slidenum">
              <a:rPr lang="en-US" smtClean="0"/>
              <a:pPr/>
              <a:t>14</a:t>
            </a:fld>
            <a:endParaRPr lang="en-US" dirty="0"/>
          </a:p>
        </p:txBody>
      </p:sp>
      <p:pic>
        <p:nvPicPr>
          <p:cNvPr id="3" name="Picture 2"/>
          <p:cNvPicPr>
            <a:picLocks noChangeAspect="1"/>
          </p:cNvPicPr>
          <p:nvPr/>
        </p:nvPicPr>
        <p:blipFill>
          <a:blip r:embed="rId2"/>
          <a:stretch>
            <a:fillRect/>
          </a:stretch>
        </p:blipFill>
        <p:spPr>
          <a:xfrm>
            <a:off x="228600" y="304800"/>
            <a:ext cx="8688833" cy="6248400"/>
          </a:xfrm>
          <a:prstGeom prst="rect">
            <a:avLst/>
          </a:prstGeom>
        </p:spPr>
      </p:pic>
      <p:sp>
        <p:nvSpPr>
          <p:cNvPr id="4" name="TextBox 3"/>
          <p:cNvSpPr txBox="1"/>
          <p:nvPr/>
        </p:nvSpPr>
        <p:spPr>
          <a:xfrm>
            <a:off x="533399" y="6019800"/>
            <a:ext cx="8536433" cy="461665"/>
          </a:xfrm>
          <a:prstGeom prst="rect">
            <a:avLst/>
          </a:prstGeom>
          <a:noFill/>
        </p:spPr>
        <p:txBody>
          <a:bodyPr wrap="square" rtlCol="0">
            <a:spAutoFit/>
          </a:bodyPr>
          <a:lstStyle/>
          <a:p>
            <a:r>
              <a:rPr lang="en-US" sz="2400" dirty="0"/>
              <a:t>Greatest opportunity to improve to world class business climate</a:t>
            </a:r>
          </a:p>
        </p:txBody>
      </p:sp>
    </p:spTree>
    <p:extLst>
      <p:ext uri="{BB962C8B-B14F-4D97-AF65-F5344CB8AC3E}">
        <p14:creationId xmlns:p14="http://schemas.microsoft.com/office/powerpoint/2010/main" val="1320360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28600" y="228600"/>
            <a:ext cx="8610600" cy="1143000"/>
          </a:xfrm>
        </p:spPr>
        <p:txBody>
          <a:bodyPr>
            <a:noAutofit/>
          </a:bodyPr>
          <a:lstStyle/>
          <a:p>
            <a:r>
              <a:rPr lang="en-US" sz="3200" b="0" dirty="0"/>
              <a:t>Pick what you think the TOP FIVE economic development goals should be for the P.P. Region </a:t>
            </a:r>
          </a:p>
        </p:txBody>
      </p:sp>
      <p:sp>
        <p:nvSpPr>
          <p:cNvPr id="3" name="Slide Number Placeholder 2"/>
          <p:cNvSpPr>
            <a:spLocks noGrp="1"/>
          </p:cNvSpPr>
          <p:nvPr>
            <p:ph type="sldNum" sz="quarter" idx="12"/>
          </p:nvPr>
        </p:nvSpPr>
        <p:spPr/>
        <p:txBody>
          <a:bodyPr/>
          <a:lstStyle/>
          <a:p>
            <a:fld id="{3247F075-2D20-4E1F-BC32-AA4462AB8F2D}" type="slidenum">
              <a:rPr lang="en-US" smtClean="0"/>
              <a:pPr/>
              <a:t>15</a:t>
            </a:fld>
            <a:endParaRPr lang="en-US" dirty="0"/>
          </a:p>
        </p:txBody>
      </p:sp>
      <p:sp>
        <p:nvSpPr>
          <p:cNvPr id="10" name="TextBox 9"/>
          <p:cNvSpPr txBox="1"/>
          <p:nvPr/>
        </p:nvSpPr>
        <p:spPr>
          <a:xfrm>
            <a:off x="418234" y="4800600"/>
            <a:ext cx="7201766" cy="1323439"/>
          </a:xfrm>
          <a:prstGeom prst="rect">
            <a:avLst/>
          </a:prstGeom>
          <a:noFill/>
        </p:spPr>
        <p:txBody>
          <a:bodyPr wrap="square" rtlCol="0">
            <a:spAutoFit/>
          </a:bodyPr>
          <a:lstStyle/>
          <a:p>
            <a:r>
              <a:rPr lang="en-US" sz="2000" dirty="0">
                <a:solidFill>
                  <a:srgbClr val="FF0000"/>
                </a:solidFill>
              </a:rPr>
              <a:t>Top 12 preferences </a:t>
            </a:r>
            <a:r>
              <a:rPr lang="en-US" sz="2000" dirty="0"/>
              <a:t>among respondents who were </a:t>
            </a:r>
            <a:r>
              <a:rPr lang="en-US" sz="2000" b="1" dirty="0"/>
              <a:t>NOT </a:t>
            </a:r>
            <a:r>
              <a:rPr lang="en-US" sz="2000" dirty="0"/>
              <a:t>self-employed, a business owner, executive, or top local manager for a regional, national, or international operation.  Respondents were largely other managers, supervisors, and salaried workers.</a:t>
            </a:r>
            <a:endParaRPr lang="en-US" sz="2000" dirty="0">
              <a:solidFill>
                <a:schemeClr val="bg2">
                  <a:lumMod val="10000"/>
                </a:schemeClr>
              </a:solidFill>
            </a:endParaRPr>
          </a:p>
        </p:txBody>
      </p:sp>
      <p:pic>
        <p:nvPicPr>
          <p:cNvPr id="4" name="Picture 3"/>
          <p:cNvPicPr>
            <a:picLocks noChangeAspect="1"/>
          </p:cNvPicPr>
          <p:nvPr/>
        </p:nvPicPr>
        <p:blipFill>
          <a:blip r:embed="rId2"/>
          <a:stretch>
            <a:fillRect/>
          </a:stretch>
        </p:blipFill>
        <p:spPr>
          <a:xfrm>
            <a:off x="216370" y="1371600"/>
            <a:ext cx="8685178" cy="34290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1676400"/>
          </a:xfrm>
        </p:spPr>
        <p:txBody>
          <a:bodyPr>
            <a:noAutofit/>
          </a:bodyPr>
          <a:lstStyle/>
          <a:p>
            <a:pPr algn="l"/>
            <a:r>
              <a:rPr lang="en-US" sz="2800" b="0" dirty="0">
                <a:solidFill>
                  <a:schemeClr val="accent1">
                    <a:lumMod val="75000"/>
                  </a:schemeClr>
                </a:solidFill>
              </a:rPr>
              <a:t>50% of 185 Respondents in 2015 </a:t>
            </a:r>
            <a:r>
              <a:rPr lang="en-US" sz="2800" b="0" dirty="0"/>
              <a:t>indicated their organization experienced difficulties matching job requirements with qualified job applicants.  The percentage has not significantly changed since 2013.</a:t>
            </a:r>
          </a:p>
        </p:txBody>
      </p:sp>
      <p:sp>
        <p:nvSpPr>
          <p:cNvPr id="3" name="Slide Number Placeholder 2"/>
          <p:cNvSpPr>
            <a:spLocks noGrp="1"/>
          </p:cNvSpPr>
          <p:nvPr>
            <p:ph type="sldNum" sz="quarter" idx="12"/>
          </p:nvPr>
        </p:nvSpPr>
        <p:spPr/>
        <p:txBody>
          <a:bodyPr/>
          <a:lstStyle/>
          <a:p>
            <a:fld id="{3247F075-2D20-4E1F-BC32-AA4462AB8F2D}" type="slidenum">
              <a:rPr lang="en-US" smtClean="0"/>
              <a:pPr/>
              <a:t>16</a:t>
            </a:fld>
            <a:endParaRPr lang="en-US" dirty="0"/>
          </a:p>
        </p:txBody>
      </p:sp>
      <p:sp>
        <p:nvSpPr>
          <p:cNvPr id="8" name="TextBox 7"/>
          <p:cNvSpPr txBox="1"/>
          <p:nvPr/>
        </p:nvSpPr>
        <p:spPr>
          <a:xfrm>
            <a:off x="1295400" y="6102706"/>
            <a:ext cx="6324600" cy="400110"/>
          </a:xfrm>
          <a:prstGeom prst="rect">
            <a:avLst/>
          </a:prstGeom>
          <a:solidFill>
            <a:schemeClr val="bg2">
              <a:lumMod val="90000"/>
            </a:schemeClr>
          </a:solidFill>
        </p:spPr>
        <p:txBody>
          <a:bodyPr wrap="square" rtlCol="0">
            <a:spAutoFit/>
          </a:bodyPr>
          <a:lstStyle/>
          <a:p>
            <a:r>
              <a:rPr lang="en-US" sz="2000" dirty="0"/>
              <a:t>The healthcare sector was underrepresented in the survey.</a:t>
            </a:r>
          </a:p>
        </p:txBody>
      </p:sp>
      <p:cxnSp>
        <p:nvCxnSpPr>
          <p:cNvPr id="10" name="Elbow Connector 9"/>
          <p:cNvCxnSpPr>
            <a:endCxn id="8" idx="1"/>
          </p:cNvCxnSpPr>
          <p:nvPr/>
        </p:nvCxnSpPr>
        <p:spPr>
          <a:xfrm rot="16200000" flipH="1">
            <a:off x="-636780" y="4370580"/>
            <a:ext cx="3178561" cy="6858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2"/>
          <a:stretch>
            <a:fillRect/>
          </a:stretch>
        </p:blipFill>
        <p:spPr>
          <a:xfrm>
            <a:off x="762000" y="1982980"/>
            <a:ext cx="4309789" cy="3808219"/>
          </a:xfrm>
          <a:prstGeom prst="rect">
            <a:avLst/>
          </a:prstGeom>
        </p:spPr>
      </p:pic>
      <p:sp>
        <p:nvSpPr>
          <p:cNvPr id="9" name="TextBox 8"/>
          <p:cNvSpPr txBox="1"/>
          <p:nvPr/>
        </p:nvSpPr>
        <p:spPr>
          <a:xfrm>
            <a:off x="5486400" y="2362200"/>
            <a:ext cx="2438400" cy="1569660"/>
          </a:xfrm>
          <a:prstGeom prst="rect">
            <a:avLst/>
          </a:prstGeom>
          <a:solidFill>
            <a:schemeClr val="accent1">
              <a:lumMod val="20000"/>
              <a:lumOff val="80000"/>
            </a:schemeClr>
          </a:solidFill>
        </p:spPr>
        <p:txBody>
          <a:bodyPr wrap="square" rtlCol="0">
            <a:spAutoFit/>
          </a:bodyPr>
          <a:lstStyle/>
          <a:p>
            <a:r>
              <a:rPr lang="en-US" sz="2400" dirty="0"/>
              <a:t>Positions most difficult to fill with qualified candidates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7848600" cy="685800"/>
          </a:xfrm>
          <a:solidFill>
            <a:schemeClr val="tx2">
              <a:lumMod val="20000"/>
              <a:lumOff val="80000"/>
            </a:schemeClr>
          </a:solidFill>
        </p:spPr>
        <p:txBody>
          <a:bodyPr>
            <a:normAutofit fontScale="90000"/>
          </a:bodyPr>
          <a:lstStyle/>
          <a:p>
            <a:r>
              <a:rPr lang="en-US" dirty="0"/>
              <a:t>Growth prospects in coming two years</a:t>
            </a:r>
          </a:p>
        </p:txBody>
      </p:sp>
      <p:sp>
        <p:nvSpPr>
          <p:cNvPr id="3" name="Slide Number Placeholder 2"/>
          <p:cNvSpPr>
            <a:spLocks noGrp="1"/>
          </p:cNvSpPr>
          <p:nvPr>
            <p:ph type="sldNum" sz="quarter" idx="12"/>
          </p:nvPr>
        </p:nvSpPr>
        <p:spPr/>
        <p:txBody>
          <a:bodyPr/>
          <a:lstStyle/>
          <a:p>
            <a:fld id="{3247F075-2D20-4E1F-BC32-AA4462AB8F2D}" type="slidenum">
              <a:rPr lang="en-US" smtClean="0"/>
              <a:pPr/>
              <a:t>17</a:t>
            </a:fld>
            <a:endParaRPr lang="en-US" dirty="0"/>
          </a:p>
        </p:txBody>
      </p:sp>
      <p:pic>
        <p:nvPicPr>
          <p:cNvPr id="5" name="Picture 4"/>
          <p:cNvPicPr>
            <a:picLocks noChangeAspect="1"/>
          </p:cNvPicPr>
          <p:nvPr/>
        </p:nvPicPr>
        <p:blipFill>
          <a:blip r:embed="rId2"/>
          <a:stretch>
            <a:fillRect/>
          </a:stretch>
        </p:blipFill>
        <p:spPr>
          <a:xfrm>
            <a:off x="342900" y="3336925"/>
            <a:ext cx="7129126" cy="3162300"/>
          </a:xfrm>
          <a:prstGeom prst="rect">
            <a:avLst/>
          </a:prstGeom>
        </p:spPr>
      </p:pic>
      <p:pic>
        <p:nvPicPr>
          <p:cNvPr id="6" name="Picture 5"/>
          <p:cNvPicPr>
            <a:picLocks noChangeAspect="1"/>
          </p:cNvPicPr>
          <p:nvPr/>
        </p:nvPicPr>
        <p:blipFill>
          <a:blip r:embed="rId3"/>
          <a:stretch>
            <a:fillRect/>
          </a:stretch>
        </p:blipFill>
        <p:spPr>
          <a:xfrm>
            <a:off x="4038600" y="1237462"/>
            <a:ext cx="4786859" cy="1928800"/>
          </a:xfrm>
          <a:prstGeom prst="rect">
            <a:avLst/>
          </a:prstGeom>
        </p:spPr>
      </p:pic>
      <p:sp>
        <p:nvSpPr>
          <p:cNvPr id="7" name="TextBox 6"/>
          <p:cNvSpPr txBox="1"/>
          <p:nvPr/>
        </p:nvSpPr>
        <p:spPr>
          <a:xfrm>
            <a:off x="609600" y="2286000"/>
            <a:ext cx="2743200" cy="523220"/>
          </a:xfrm>
          <a:prstGeom prst="rect">
            <a:avLst/>
          </a:prstGeom>
          <a:solidFill>
            <a:schemeClr val="bg2">
              <a:lumMod val="90000"/>
            </a:schemeClr>
          </a:solidFill>
        </p:spPr>
        <p:txBody>
          <a:bodyPr wrap="square" rtlCol="0">
            <a:spAutoFit/>
          </a:bodyPr>
          <a:lstStyle/>
          <a:p>
            <a:r>
              <a:rPr lang="en-US" sz="2800" dirty="0"/>
              <a:t>Growth Drivers</a:t>
            </a:r>
          </a:p>
        </p:txBody>
      </p:sp>
      <p:sp>
        <p:nvSpPr>
          <p:cNvPr id="8" name="Down Arrow 7"/>
          <p:cNvSpPr/>
          <p:nvPr/>
        </p:nvSpPr>
        <p:spPr>
          <a:xfrm>
            <a:off x="2971800" y="2809220"/>
            <a:ext cx="381000" cy="497579"/>
          </a:xfrm>
          <a:prstGeom prst="down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E8AB53E1-8AC7-4DB7-AB8C-AA22191EF5AE}"/>
              </a:ext>
            </a:extLst>
          </p:cNvPr>
          <p:cNvSpPr txBox="1"/>
          <p:nvPr/>
        </p:nvSpPr>
        <p:spPr>
          <a:xfrm>
            <a:off x="914400" y="1371600"/>
            <a:ext cx="2743200" cy="461665"/>
          </a:xfrm>
          <a:prstGeom prst="rect">
            <a:avLst/>
          </a:prstGeom>
          <a:solidFill>
            <a:srgbClr val="2B6D92"/>
          </a:solidFill>
        </p:spPr>
        <p:txBody>
          <a:bodyPr wrap="square" rtlCol="0">
            <a:spAutoFit/>
          </a:bodyPr>
          <a:lstStyle/>
          <a:p>
            <a:r>
              <a:rPr lang="en-US" sz="2400" dirty="0">
                <a:solidFill>
                  <a:schemeClr val="bg1"/>
                </a:solidFill>
                <a:highlight>
                  <a:srgbClr val="2B6D92"/>
                </a:highlight>
              </a:rPr>
              <a:t>From 2015 survey</a:t>
            </a:r>
          </a:p>
        </p:txBody>
      </p:sp>
    </p:spTree>
    <p:extLst>
      <p:ext uri="{BB962C8B-B14F-4D97-AF65-F5344CB8AC3E}">
        <p14:creationId xmlns:p14="http://schemas.microsoft.com/office/powerpoint/2010/main" val="3919117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079F7943-11CD-4633-8E78-0A4DB0941A10}"/>
              </a:ext>
            </a:extLst>
          </p:cNvPr>
          <p:cNvSpPr>
            <a:spLocks noGrp="1" noChangeArrowheads="1"/>
          </p:cNvSpPr>
          <p:nvPr>
            <p:ph type="title"/>
          </p:nvPr>
        </p:nvSpPr>
        <p:spPr>
          <a:xfrm>
            <a:off x="457200" y="152400"/>
            <a:ext cx="8229600" cy="1143000"/>
          </a:xfrm>
        </p:spPr>
        <p:txBody>
          <a:bodyPr/>
          <a:lstStyle/>
          <a:p>
            <a:r>
              <a:rPr lang="en-US" altLang="en-US" sz="2800" b="1"/>
              <a:t>What are the most significant challenges to the future growth and survival of your business? </a:t>
            </a:r>
            <a:endParaRPr lang="en-US" altLang="en-US" sz="2800"/>
          </a:p>
        </p:txBody>
      </p:sp>
      <p:pic>
        <p:nvPicPr>
          <p:cNvPr id="12291" name="Picture 2">
            <a:extLst>
              <a:ext uri="{FF2B5EF4-FFF2-40B4-BE49-F238E27FC236}">
                <a16:creationId xmlns:a16="http://schemas.microsoft.com/office/drawing/2014/main" id="{FB112613-082C-454C-B3C1-9E69B9224B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43000"/>
            <a:ext cx="5888038"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TextBox 3">
            <a:extLst>
              <a:ext uri="{FF2B5EF4-FFF2-40B4-BE49-F238E27FC236}">
                <a16:creationId xmlns:a16="http://schemas.microsoft.com/office/drawing/2014/main" id="{65CB15F2-3293-4BA3-9DC3-DC8C371C0358}"/>
              </a:ext>
            </a:extLst>
          </p:cNvPr>
          <p:cNvSpPr txBox="1">
            <a:spLocks noChangeArrowheads="1"/>
          </p:cNvSpPr>
          <p:nvPr/>
        </p:nvSpPr>
        <p:spPr bwMode="auto">
          <a:xfrm>
            <a:off x="6477000" y="1295400"/>
            <a:ext cx="25146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Question asked by National Small Business Association  in their 2011 Taxation Survey.   Respondents could select as many as applicable.</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Pikes Peak Region businesses are relatively more challenged by capital, qualified workers and technology and less challenged by Federal taxes.</a:t>
            </a:r>
          </a:p>
        </p:txBody>
      </p:sp>
      <p:sp>
        <p:nvSpPr>
          <p:cNvPr id="2" name="TextBox 1">
            <a:extLst>
              <a:ext uri="{FF2B5EF4-FFF2-40B4-BE49-F238E27FC236}">
                <a16:creationId xmlns:a16="http://schemas.microsoft.com/office/drawing/2014/main" id="{F34614B0-487D-47C4-B1D5-92DF7EED2DE4}"/>
              </a:ext>
            </a:extLst>
          </p:cNvPr>
          <p:cNvSpPr txBox="1"/>
          <p:nvPr/>
        </p:nvSpPr>
        <p:spPr>
          <a:xfrm>
            <a:off x="6477000" y="6019800"/>
            <a:ext cx="2438400" cy="400110"/>
          </a:xfrm>
          <a:prstGeom prst="rect">
            <a:avLst/>
          </a:prstGeom>
          <a:solidFill>
            <a:srgbClr val="2B6D92"/>
          </a:solidFill>
        </p:spPr>
        <p:txBody>
          <a:bodyPr wrap="square" rtlCol="0">
            <a:spAutoFit/>
          </a:bodyPr>
          <a:lstStyle/>
          <a:p>
            <a:r>
              <a:rPr lang="en-US" sz="2000" dirty="0">
                <a:solidFill>
                  <a:schemeClr val="bg1"/>
                </a:solidFill>
              </a:rPr>
              <a:t>From 2011 BCS</a:t>
            </a:r>
          </a:p>
        </p:txBody>
      </p:sp>
    </p:spTree>
    <p:extLst>
      <p:ext uri="{BB962C8B-B14F-4D97-AF65-F5344CB8AC3E}">
        <p14:creationId xmlns:p14="http://schemas.microsoft.com/office/powerpoint/2010/main" val="1492482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E82EE763-103C-4527-A993-36EB845A44F5}"/>
              </a:ext>
            </a:extLst>
          </p:cNvPr>
          <p:cNvSpPr>
            <a:spLocks noGrp="1" noChangeArrowheads="1"/>
          </p:cNvSpPr>
          <p:nvPr>
            <p:ph type="title"/>
          </p:nvPr>
        </p:nvSpPr>
        <p:spPr/>
        <p:txBody>
          <a:bodyPr/>
          <a:lstStyle/>
          <a:p>
            <a:r>
              <a:rPr lang="en-US" altLang="en-US" sz="3200"/>
              <a:t>What is the largest burden posed to you by the federal tax code? </a:t>
            </a:r>
          </a:p>
        </p:txBody>
      </p:sp>
      <p:pic>
        <p:nvPicPr>
          <p:cNvPr id="13315" name="Picture 2">
            <a:extLst>
              <a:ext uri="{FF2B5EF4-FFF2-40B4-BE49-F238E27FC236}">
                <a16:creationId xmlns:a16="http://schemas.microsoft.com/office/drawing/2014/main" id="{D9956E39-C95F-4A5C-B9CD-7CB00D386F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905000"/>
            <a:ext cx="842645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TextBox 3">
            <a:extLst>
              <a:ext uri="{FF2B5EF4-FFF2-40B4-BE49-F238E27FC236}">
                <a16:creationId xmlns:a16="http://schemas.microsoft.com/office/drawing/2014/main" id="{9EC08BD0-B2EC-40AA-8EE9-80C92B8DA03B}"/>
              </a:ext>
            </a:extLst>
          </p:cNvPr>
          <p:cNvSpPr txBox="1">
            <a:spLocks noChangeArrowheads="1"/>
          </p:cNvSpPr>
          <p:nvPr/>
        </p:nvSpPr>
        <p:spPr bwMode="auto">
          <a:xfrm>
            <a:off x="304800" y="5105400"/>
            <a:ext cx="8534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a:ln>
                  <a:noFill/>
                </a:ln>
                <a:solidFill>
                  <a:srgbClr val="000000"/>
                </a:solidFill>
                <a:effectLst/>
                <a:uLnTx/>
                <a:uFillTx/>
                <a:latin typeface="Arial" panose="020B0604020202020204" pitchFamily="34" charset="0"/>
                <a:ea typeface="+mn-ea"/>
                <a:cs typeface="+mn-cs"/>
              </a:rPr>
              <a:t>Region’s responses are very similar to NSBA except for slightly greater administrative burden</a:t>
            </a:r>
          </a:p>
        </p:txBody>
      </p:sp>
      <p:sp>
        <p:nvSpPr>
          <p:cNvPr id="2" name="TextBox 1">
            <a:extLst>
              <a:ext uri="{FF2B5EF4-FFF2-40B4-BE49-F238E27FC236}">
                <a16:creationId xmlns:a16="http://schemas.microsoft.com/office/drawing/2014/main" id="{2A2109B1-23EE-444D-9A57-9B66CE64135A}"/>
              </a:ext>
            </a:extLst>
          </p:cNvPr>
          <p:cNvSpPr txBox="1"/>
          <p:nvPr/>
        </p:nvSpPr>
        <p:spPr>
          <a:xfrm>
            <a:off x="6248400" y="5867400"/>
            <a:ext cx="2559050" cy="369332"/>
          </a:xfrm>
          <a:prstGeom prst="rect">
            <a:avLst/>
          </a:prstGeom>
          <a:solidFill>
            <a:srgbClr val="2B6D92"/>
          </a:solidFill>
        </p:spPr>
        <p:txBody>
          <a:bodyPr wrap="square" rtlCol="0">
            <a:spAutoFit/>
          </a:bodyPr>
          <a:lstStyle/>
          <a:p>
            <a:r>
              <a:rPr lang="en-US" dirty="0">
                <a:solidFill>
                  <a:schemeClr val="bg1"/>
                </a:solidFill>
                <a:highlight>
                  <a:srgbClr val="2B6D92"/>
                </a:highlight>
              </a:rPr>
              <a:t>From 2011 BCS</a:t>
            </a:r>
          </a:p>
        </p:txBody>
      </p:sp>
    </p:spTree>
    <p:extLst>
      <p:ext uri="{BB962C8B-B14F-4D97-AF65-F5344CB8AC3E}">
        <p14:creationId xmlns:p14="http://schemas.microsoft.com/office/powerpoint/2010/main" val="573512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1295400"/>
            <a:ext cx="7467600" cy="1600200"/>
          </a:xfrm>
          <a:solidFill>
            <a:schemeClr val="bg2">
              <a:lumMod val="75000"/>
            </a:schemeClr>
          </a:solidFill>
        </p:spPr>
        <p:txBody>
          <a:bodyPr>
            <a:normAutofit/>
          </a:bodyPr>
          <a:lstStyle/>
          <a:p>
            <a:r>
              <a:rPr lang="en-US" sz="4800" dirty="0"/>
              <a:t>Methodology </a:t>
            </a:r>
          </a:p>
        </p:txBody>
      </p:sp>
      <p:sp>
        <p:nvSpPr>
          <p:cNvPr id="4" name="Slide Number Placeholder 3"/>
          <p:cNvSpPr>
            <a:spLocks noGrp="1"/>
          </p:cNvSpPr>
          <p:nvPr>
            <p:ph type="sldNum" sz="quarter" idx="12"/>
          </p:nvPr>
        </p:nvSpPr>
        <p:spPr/>
        <p:txBody>
          <a:bodyPr/>
          <a:lstStyle/>
          <a:p>
            <a:fld id="{3247F075-2D20-4E1F-BC32-AA4462AB8F2D}"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28600"/>
            <a:ext cx="4114800" cy="762000"/>
          </a:xfrm>
          <a:solidFill>
            <a:schemeClr val="bg2">
              <a:lumMod val="90000"/>
            </a:schemeClr>
          </a:solidFill>
        </p:spPr>
        <p:txBody>
          <a:bodyPr>
            <a:normAutofit/>
          </a:bodyPr>
          <a:lstStyle/>
          <a:p>
            <a:r>
              <a:rPr lang="en-US" dirty="0"/>
              <a:t>Past Surveys</a:t>
            </a:r>
          </a:p>
        </p:txBody>
      </p:sp>
      <p:sp>
        <p:nvSpPr>
          <p:cNvPr id="3" name="Content Placeholder 2"/>
          <p:cNvSpPr>
            <a:spLocks noGrp="1"/>
          </p:cNvSpPr>
          <p:nvPr>
            <p:ph idx="1"/>
          </p:nvPr>
        </p:nvSpPr>
        <p:spPr>
          <a:xfrm>
            <a:off x="457200" y="1143000"/>
            <a:ext cx="8382000" cy="4343400"/>
          </a:xfrm>
        </p:spPr>
        <p:txBody>
          <a:bodyPr>
            <a:noAutofit/>
          </a:bodyPr>
          <a:lstStyle/>
          <a:p>
            <a:r>
              <a:rPr lang="en-US" dirty="0"/>
              <a:t>2009  -- Focused on Establishing a baseline and considered the regulatory environment.</a:t>
            </a:r>
          </a:p>
          <a:p>
            <a:r>
              <a:rPr lang="en-US" dirty="0"/>
              <a:t>2011 -- Focused on Economic Vitality and drilled down on perceptions of regulations.</a:t>
            </a:r>
          </a:p>
          <a:p>
            <a:r>
              <a:rPr lang="en-US" dirty="0"/>
              <a:t>2013 -- Focused on the elements of a world-class business climate.</a:t>
            </a:r>
          </a:p>
          <a:p>
            <a:r>
              <a:rPr lang="en-US" dirty="0"/>
              <a:t>2015 – Focused on entrepreneurship in order to assess the start-up and small business ecosystem.</a:t>
            </a:r>
          </a:p>
          <a:p>
            <a:endParaRPr lang="en-US" dirty="0"/>
          </a:p>
          <a:p>
            <a:pPr marL="0" indent="0">
              <a:buNone/>
            </a:pPr>
            <a:r>
              <a:rPr lang="en-US" dirty="0"/>
              <a:t> </a:t>
            </a:r>
          </a:p>
        </p:txBody>
      </p:sp>
      <p:sp>
        <p:nvSpPr>
          <p:cNvPr id="4" name="Slide Number Placeholder 3"/>
          <p:cNvSpPr>
            <a:spLocks noGrp="1"/>
          </p:cNvSpPr>
          <p:nvPr>
            <p:ph type="sldNum" sz="quarter" idx="12"/>
          </p:nvPr>
        </p:nvSpPr>
        <p:spPr/>
        <p:txBody>
          <a:bodyPr/>
          <a:lstStyle/>
          <a:p>
            <a:fld id="{3247F075-2D20-4E1F-BC32-AA4462AB8F2D}"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a:xfrm>
            <a:off x="457200" y="304800"/>
            <a:ext cx="5181600" cy="609600"/>
          </a:xfrm>
          <a:solidFill>
            <a:srgbClr val="B1A47C"/>
          </a:solidFill>
        </p:spPr>
        <p:txBody>
          <a:bodyPr>
            <a:normAutofit/>
          </a:bodyPr>
          <a:lstStyle/>
          <a:p>
            <a:r>
              <a:rPr lang="en-US" sz="3200" dirty="0"/>
              <a:t>Collection Methodology</a:t>
            </a:r>
          </a:p>
        </p:txBody>
      </p:sp>
      <p:sp>
        <p:nvSpPr>
          <p:cNvPr id="3076" name="TextBox 6"/>
          <p:cNvSpPr txBox="1">
            <a:spLocks noChangeArrowheads="1"/>
          </p:cNvSpPr>
          <p:nvPr/>
        </p:nvSpPr>
        <p:spPr bwMode="auto">
          <a:xfrm>
            <a:off x="609600" y="914400"/>
            <a:ext cx="7924800" cy="4708981"/>
          </a:xfrm>
          <a:prstGeom prst="rect">
            <a:avLst/>
          </a:prstGeom>
          <a:noFill/>
          <a:ln w="9525">
            <a:noFill/>
            <a:miter lim="800000"/>
            <a:headEnd/>
            <a:tailEnd/>
          </a:ln>
        </p:spPr>
        <p:txBody>
          <a:bodyPr wrap="square">
            <a:spAutoFit/>
          </a:bodyPr>
          <a:lstStyle/>
          <a:p>
            <a:r>
              <a:rPr lang="en-US" sz="2000" dirty="0"/>
              <a:t>Numerous business groups and media outlets were invited to distribute the survey via an e-mail link.  We tried using purchased mailing lists (in 2011) and  social media (in 2015), but the click through rates were poor from those sources.</a:t>
            </a:r>
          </a:p>
          <a:p>
            <a:endParaRPr lang="en-US" sz="2000" dirty="0"/>
          </a:p>
          <a:p>
            <a:r>
              <a:rPr lang="en-US" sz="2000" dirty="0"/>
              <a:t>The business climate survey is subject to response bias as it is not a random survey.  If it were a random survey it would provide a 95% confidence level +/- 6%.  Given the participation of the Colorado Springs Chamber and EDC, there is strong repetitive response over the years from many of the same businesses thereby providing a decent look at trends in the business climate.</a:t>
            </a:r>
          </a:p>
          <a:p>
            <a:endParaRPr lang="en-US" sz="2000" dirty="0"/>
          </a:p>
          <a:p>
            <a:r>
              <a:rPr lang="en-US" sz="2000" dirty="0"/>
              <a:t>We track responses by industry and compare those responses to the Census Bureau’s County Business Patterns to determine over and under representation by industry (see the next 2 slides).</a:t>
            </a:r>
          </a:p>
        </p:txBody>
      </p:sp>
      <p:sp>
        <p:nvSpPr>
          <p:cNvPr id="3" name="TextBox 2"/>
          <p:cNvSpPr txBox="1"/>
          <p:nvPr/>
        </p:nvSpPr>
        <p:spPr>
          <a:xfrm>
            <a:off x="685800" y="1143000"/>
            <a:ext cx="7696200" cy="461665"/>
          </a:xfrm>
          <a:prstGeom prst="rect">
            <a:avLst/>
          </a:prstGeom>
          <a:noFill/>
        </p:spPr>
        <p:txBody>
          <a:bodyPr wrap="square" rtlCol="0">
            <a:spAutoFit/>
          </a:bodyPr>
          <a:lstStyle/>
          <a:p>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400800" y="533400"/>
            <a:ext cx="2286000" cy="4401205"/>
          </a:xfrm>
          <a:prstGeom prst="rect">
            <a:avLst/>
          </a:prstGeom>
          <a:noFill/>
        </p:spPr>
        <p:txBody>
          <a:bodyPr wrap="square" rtlCol="0">
            <a:spAutoFit/>
          </a:bodyPr>
          <a:lstStyle/>
          <a:p>
            <a:pPr algn="r"/>
            <a:r>
              <a:rPr lang="en-US" sz="3200" dirty="0">
                <a:solidFill>
                  <a:schemeClr val="accent1">
                    <a:lumMod val="50000"/>
                  </a:schemeClr>
                </a:solidFill>
              </a:rPr>
              <a:t>What industry is your organization in?</a:t>
            </a:r>
          </a:p>
          <a:p>
            <a:pPr algn="r"/>
            <a:r>
              <a:rPr lang="en-US" sz="2400" dirty="0"/>
              <a:t>Compared to 2013 County Business Patterns  (CBP) and Survey</a:t>
            </a:r>
          </a:p>
        </p:txBody>
      </p:sp>
      <p:pic>
        <p:nvPicPr>
          <p:cNvPr id="2" name="Picture 1"/>
          <p:cNvPicPr>
            <a:picLocks noChangeAspect="1"/>
          </p:cNvPicPr>
          <p:nvPr/>
        </p:nvPicPr>
        <p:blipFill>
          <a:blip r:embed="rId3"/>
          <a:stretch>
            <a:fillRect/>
          </a:stretch>
        </p:blipFill>
        <p:spPr>
          <a:xfrm>
            <a:off x="381000" y="381000"/>
            <a:ext cx="5185381" cy="6137997"/>
          </a:xfrm>
          <a:prstGeom prst="rect">
            <a:avLst/>
          </a:prstGeom>
          <a:ln w="15875">
            <a:solidFill>
              <a:schemeClr val="tx1"/>
            </a:solid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381000"/>
            <a:ext cx="5257800" cy="533400"/>
          </a:xfrm>
        </p:spPr>
        <p:txBody>
          <a:bodyPr>
            <a:noAutofit/>
          </a:bodyPr>
          <a:lstStyle/>
          <a:p>
            <a:r>
              <a:rPr lang="en-US" sz="3200" dirty="0"/>
              <a:t>Respondents by Size of Firm</a:t>
            </a:r>
          </a:p>
        </p:txBody>
      </p:sp>
      <p:sp>
        <p:nvSpPr>
          <p:cNvPr id="2" name="Slide Number Placeholder 1"/>
          <p:cNvSpPr>
            <a:spLocks noGrp="1"/>
          </p:cNvSpPr>
          <p:nvPr>
            <p:ph type="sldNum" sz="quarter" idx="12"/>
          </p:nvPr>
        </p:nvSpPr>
        <p:spPr/>
        <p:txBody>
          <a:bodyPr/>
          <a:lstStyle/>
          <a:p>
            <a:fld id="{3247F075-2D20-4E1F-BC32-AA4462AB8F2D}" type="slidenum">
              <a:rPr lang="en-US" smtClean="0"/>
              <a:pPr/>
              <a:t>6</a:t>
            </a:fld>
            <a:endParaRPr lang="en-US" dirty="0"/>
          </a:p>
        </p:txBody>
      </p:sp>
      <p:pic>
        <p:nvPicPr>
          <p:cNvPr id="3" name="Picture 2"/>
          <p:cNvPicPr>
            <a:picLocks noChangeAspect="1"/>
          </p:cNvPicPr>
          <p:nvPr/>
        </p:nvPicPr>
        <p:blipFill>
          <a:blip r:embed="rId2"/>
          <a:stretch>
            <a:fillRect/>
          </a:stretch>
        </p:blipFill>
        <p:spPr>
          <a:xfrm>
            <a:off x="1447800" y="1122315"/>
            <a:ext cx="5906208" cy="2667000"/>
          </a:xfrm>
          <a:prstGeom prst="rect">
            <a:avLst/>
          </a:prstGeom>
        </p:spPr>
      </p:pic>
      <p:sp>
        <p:nvSpPr>
          <p:cNvPr id="5" name="TextBox 4"/>
          <p:cNvSpPr txBox="1"/>
          <p:nvPr/>
        </p:nvSpPr>
        <p:spPr>
          <a:xfrm>
            <a:off x="685800" y="4017551"/>
            <a:ext cx="6477000" cy="2308324"/>
          </a:xfrm>
          <a:prstGeom prst="rect">
            <a:avLst/>
          </a:prstGeom>
          <a:noFill/>
        </p:spPr>
        <p:txBody>
          <a:bodyPr wrap="square" rtlCol="0">
            <a:spAutoFit/>
          </a:bodyPr>
          <a:lstStyle/>
          <a:p>
            <a:r>
              <a:rPr lang="en-US" sz="2400" dirty="0"/>
              <a:t>With the exception of the 2009 survey, the distribution of survey respondents is consistent from year to year.  In all years the survey is biased to larger firms when compared to the 2013 Census Bureau’s count of firms by number of employees.  This is due to strong participation by the CSCEDC.</a:t>
            </a:r>
          </a:p>
        </p:txBody>
      </p:sp>
    </p:spTree>
    <p:extLst>
      <p:ext uri="{BB962C8B-B14F-4D97-AF65-F5344CB8AC3E}">
        <p14:creationId xmlns:p14="http://schemas.microsoft.com/office/powerpoint/2010/main" val="178405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0500"/>
            <a:ext cx="6705600" cy="685800"/>
          </a:xfrm>
        </p:spPr>
        <p:txBody>
          <a:bodyPr>
            <a:normAutofit fontScale="90000"/>
          </a:bodyPr>
          <a:lstStyle/>
          <a:p>
            <a:r>
              <a:rPr lang="en-US" dirty="0"/>
              <a:t>Respondents by Type</a:t>
            </a:r>
          </a:p>
        </p:txBody>
      </p:sp>
      <p:sp>
        <p:nvSpPr>
          <p:cNvPr id="3" name="Slide Number Placeholder 2"/>
          <p:cNvSpPr>
            <a:spLocks noGrp="1"/>
          </p:cNvSpPr>
          <p:nvPr>
            <p:ph type="sldNum" sz="quarter" idx="12"/>
          </p:nvPr>
        </p:nvSpPr>
        <p:spPr/>
        <p:txBody>
          <a:bodyPr/>
          <a:lstStyle/>
          <a:p>
            <a:fld id="{3247F075-2D20-4E1F-BC32-AA4462AB8F2D}" type="slidenum">
              <a:rPr lang="en-US" smtClean="0"/>
              <a:pPr/>
              <a:t>7</a:t>
            </a:fld>
            <a:endParaRPr lang="en-US" dirty="0"/>
          </a:p>
        </p:txBody>
      </p:sp>
      <p:sp>
        <p:nvSpPr>
          <p:cNvPr id="5" name="TextBox 4"/>
          <p:cNvSpPr txBox="1"/>
          <p:nvPr/>
        </p:nvSpPr>
        <p:spPr>
          <a:xfrm>
            <a:off x="329408" y="1370659"/>
            <a:ext cx="8215423" cy="1200329"/>
          </a:xfrm>
          <a:prstGeom prst="rect">
            <a:avLst/>
          </a:prstGeom>
          <a:noFill/>
        </p:spPr>
        <p:txBody>
          <a:bodyPr wrap="square" rtlCol="0">
            <a:spAutoFit/>
          </a:bodyPr>
          <a:lstStyle/>
          <a:p>
            <a:r>
              <a:rPr lang="en-US" dirty="0"/>
              <a:t>All surveys since 2009 have sought responses </a:t>
            </a:r>
            <a:r>
              <a:rPr lang="en-US" u="sng" dirty="0"/>
              <a:t>from business owners, executives, and area managers of regional, national, or international organizations</a:t>
            </a:r>
            <a:r>
              <a:rPr lang="en-US" dirty="0"/>
              <a:t>.  In 2013, people who did not meet that classification (Other) were added to get a different set of responses from them and to not disqualify respondents </a:t>
            </a:r>
            <a:r>
              <a:rPr lang="en-US"/>
              <a:t>on the </a:t>
            </a:r>
            <a:r>
              <a:rPr lang="en-US" dirty="0"/>
              <a:t>first question.</a:t>
            </a:r>
          </a:p>
        </p:txBody>
      </p:sp>
      <p:sp>
        <p:nvSpPr>
          <p:cNvPr id="7" name="Rectangle 6"/>
          <p:cNvSpPr/>
          <p:nvPr/>
        </p:nvSpPr>
        <p:spPr>
          <a:xfrm>
            <a:off x="2436226" y="3581400"/>
            <a:ext cx="762000" cy="266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solidFill>
                  <a:schemeClr val="tx1"/>
                </a:solidFill>
              </a:rPr>
              <a:t>Business Climate</a:t>
            </a:r>
          </a:p>
        </p:txBody>
      </p:sp>
      <p:sp>
        <p:nvSpPr>
          <p:cNvPr id="8" name="TextBox 7"/>
          <p:cNvSpPr txBox="1"/>
          <p:nvPr/>
        </p:nvSpPr>
        <p:spPr>
          <a:xfrm>
            <a:off x="556076" y="3930008"/>
            <a:ext cx="1524000" cy="1200329"/>
          </a:xfrm>
          <a:prstGeom prst="rect">
            <a:avLst/>
          </a:prstGeom>
          <a:solidFill>
            <a:srgbClr val="4F81BD"/>
          </a:solidFill>
          <a:ln>
            <a:solidFill>
              <a:schemeClr val="tx1"/>
            </a:solidFill>
          </a:ln>
        </p:spPr>
        <p:txBody>
          <a:bodyPr wrap="square" rtlCol="0">
            <a:spAutoFit/>
          </a:bodyPr>
          <a:lstStyle/>
          <a:p>
            <a:r>
              <a:rPr lang="en-US" dirty="0"/>
              <a:t>Owners/ Executives/ Senior Managers</a:t>
            </a:r>
          </a:p>
        </p:txBody>
      </p:sp>
      <p:sp>
        <p:nvSpPr>
          <p:cNvPr id="9" name="TextBox 8"/>
          <p:cNvSpPr txBox="1"/>
          <p:nvPr/>
        </p:nvSpPr>
        <p:spPr>
          <a:xfrm>
            <a:off x="593785" y="5572543"/>
            <a:ext cx="1524000" cy="369332"/>
          </a:xfrm>
          <a:prstGeom prst="rect">
            <a:avLst/>
          </a:prstGeom>
          <a:solidFill>
            <a:schemeClr val="bg2">
              <a:lumMod val="50000"/>
            </a:schemeClr>
          </a:solidFill>
          <a:ln>
            <a:solidFill>
              <a:schemeClr val="tx1"/>
            </a:solidFill>
          </a:ln>
        </p:spPr>
        <p:txBody>
          <a:bodyPr wrap="square" rtlCol="0">
            <a:spAutoFit/>
          </a:bodyPr>
          <a:lstStyle/>
          <a:p>
            <a:r>
              <a:rPr lang="en-US" dirty="0"/>
              <a:t>Other</a:t>
            </a:r>
          </a:p>
        </p:txBody>
      </p:sp>
      <p:sp>
        <p:nvSpPr>
          <p:cNvPr id="10" name="TextBox 9"/>
          <p:cNvSpPr txBox="1"/>
          <p:nvPr/>
        </p:nvSpPr>
        <p:spPr>
          <a:xfrm>
            <a:off x="3642950" y="5823298"/>
            <a:ext cx="2057399" cy="369332"/>
          </a:xfrm>
          <a:prstGeom prst="rect">
            <a:avLst/>
          </a:prstGeom>
          <a:solidFill>
            <a:schemeClr val="bg2">
              <a:lumMod val="50000"/>
            </a:schemeClr>
          </a:solidFill>
          <a:ln>
            <a:solidFill>
              <a:schemeClr val="tx1"/>
            </a:solidFill>
          </a:ln>
        </p:spPr>
        <p:txBody>
          <a:bodyPr wrap="square" rtlCol="0">
            <a:spAutoFit/>
          </a:bodyPr>
          <a:lstStyle/>
          <a:p>
            <a:r>
              <a:rPr lang="en-US" dirty="0">
                <a:solidFill>
                  <a:schemeClr val="bg1"/>
                </a:solidFill>
              </a:rPr>
              <a:t>Economic Goals</a:t>
            </a:r>
          </a:p>
        </p:txBody>
      </p:sp>
      <p:sp>
        <p:nvSpPr>
          <p:cNvPr id="11" name="Right Arrow 10"/>
          <p:cNvSpPr/>
          <p:nvPr/>
        </p:nvSpPr>
        <p:spPr>
          <a:xfrm>
            <a:off x="2170811" y="4350680"/>
            <a:ext cx="226426" cy="3311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ight Arrow 11"/>
          <p:cNvSpPr/>
          <p:nvPr/>
        </p:nvSpPr>
        <p:spPr>
          <a:xfrm>
            <a:off x="2177603" y="5610761"/>
            <a:ext cx="226426" cy="331114"/>
          </a:xfrm>
          <a:prstGeom prst="right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ight Arrow 12"/>
          <p:cNvSpPr/>
          <p:nvPr/>
        </p:nvSpPr>
        <p:spPr>
          <a:xfrm>
            <a:off x="3307375" y="3870895"/>
            <a:ext cx="226426" cy="3311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ight Arrow 15"/>
          <p:cNvSpPr/>
          <p:nvPr/>
        </p:nvSpPr>
        <p:spPr>
          <a:xfrm>
            <a:off x="3258044" y="5844202"/>
            <a:ext cx="226426" cy="331114"/>
          </a:xfrm>
          <a:prstGeom prst="right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3642951" y="3679817"/>
            <a:ext cx="2057400" cy="646331"/>
          </a:xfrm>
          <a:prstGeom prst="rect">
            <a:avLst/>
          </a:prstGeom>
          <a:solidFill>
            <a:schemeClr val="accent1"/>
          </a:solidFill>
          <a:ln>
            <a:solidFill>
              <a:schemeClr val="tx1"/>
            </a:solidFill>
          </a:ln>
        </p:spPr>
        <p:txBody>
          <a:bodyPr wrap="square" rtlCol="0">
            <a:spAutoFit/>
          </a:bodyPr>
          <a:lstStyle/>
          <a:p>
            <a:r>
              <a:rPr lang="en-US" dirty="0">
                <a:solidFill>
                  <a:schemeClr val="bg1"/>
                </a:solidFill>
              </a:rPr>
              <a:t>Historical Questions for Comparison</a:t>
            </a:r>
          </a:p>
        </p:txBody>
      </p:sp>
      <p:sp>
        <p:nvSpPr>
          <p:cNvPr id="20" name="TextBox 19"/>
          <p:cNvSpPr txBox="1"/>
          <p:nvPr/>
        </p:nvSpPr>
        <p:spPr>
          <a:xfrm>
            <a:off x="1371600" y="3052381"/>
            <a:ext cx="3505200" cy="369332"/>
          </a:xfrm>
          <a:prstGeom prst="rect">
            <a:avLst/>
          </a:prstGeom>
          <a:solidFill>
            <a:srgbClr val="4F81BD"/>
          </a:solidFill>
        </p:spPr>
        <p:txBody>
          <a:bodyPr wrap="square" rtlCol="0">
            <a:spAutoFit/>
          </a:bodyPr>
          <a:lstStyle/>
          <a:p>
            <a:r>
              <a:rPr lang="en-US" b="1" dirty="0">
                <a:solidFill>
                  <a:schemeClr val="bg1"/>
                </a:solidFill>
              </a:rPr>
              <a:t>Survey Flow by Respondent Type</a:t>
            </a:r>
          </a:p>
        </p:txBody>
      </p:sp>
      <p:sp>
        <p:nvSpPr>
          <p:cNvPr id="21" name="Right Arrow 12">
            <a:extLst>
              <a:ext uri="{FF2B5EF4-FFF2-40B4-BE49-F238E27FC236}">
                <a16:creationId xmlns:a16="http://schemas.microsoft.com/office/drawing/2014/main" id="{F68C5FCF-F604-4801-882B-BEAB85C15E7A}"/>
              </a:ext>
            </a:extLst>
          </p:cNvPr>
          <p:cNvSpPr/>
          <p:nvPr/>
        </p:nvSpPr>
        <p:spPr>
          <a:xfrm>
            <a:off x="3298856" y="4530172"/>
            <a:ext cx="226426" cy="3311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4EB378C9-39DB-4A0D-A85F-987204BAC809}"/>
              </a:ext>
            </a:extLst>
          </p:cNvPr>
          <p:cNvSpPr txBox="1"/>
          <p:nvPr/>
        </p:nvSpPr>
        <p:spPr>
          <a:xfrm>
            <a:off x="3642951" y="4391649"/>
            <a:ext cx="2057400" cy="646331"/>
          </a:xfrm>
          <a:prstGeom prst="rect">
            <a:avLst/>
          </a:prstGeom>
          <a:solidFill>
            <a:schemeClr val="accent1"/>
          </a:solidFill>
          <a:ln>
            <a:solidFill>
              <a:schemeClr val="tx1"/>
            </a:solidFill>
          </a:ln>
        </p:spPr>
        <p:txBody>
          <a:bodyPr wrap="square" rtlCol="0">
            <a:spAutoFit/>
          </a:bodyPr>
          <a:lstStyle/>
          <a:p>
            <a:r>
              <a:rPr lang="en-US" dirty="0">
                <a:solidFill>
                  <a:schemeClr val="bg1"/>
                </a:solidFill>
              </a:rPr>
              <a:t>Workforce Question Set A</a:t>
            </a:r>
          </a:p>
        </p:txBody>
      </p:sp>
      <p:sp>
        <p:nvSpPr>
          <p:cNvPr id="23" name="TextBox 22">
            <a:extLst>
              <a:ext uri="{FF2B5EF4-FFF2-40B4-BE49-F238E27FC236}">
                <a16:creationId xmlns:a16="http://schemas.microsoft.com/office/drawing/2014/main" id="{66C151A0-846F-43A6-9BFE-D7C258BBAFF1}"/>
              </a:ext>
            </a:extLst>
          </p:cNvPr>
          <p:cNvSpPr txBox="1"/>
          <p:nvPr/>
        </p:nvSpPr>
        <p:spPr>
          <a:xfrm>
            <a:off x="3642951" y="5107504"/>
            <a:ext cx="2057400" cy="646331"/>
          </a:xfrm>
          <a:prstGeom prst="rect">
            <a:avLst/>
          </a:prstGeom>
          <a:solidFill>
            <a:schemeClr val="bg2">
              <a:lumMod val="50000"/>
            </a:schemeClr>
          </a:solidFill>
          <a:ln>
            <a:solidFill>
              <a:schemeClr val="tx1"/>
            </a:solidFill>
          </a:ln>
        </p:spPr>
        <p:txBody>
          <a:bodyPr wrap="square" rtlCol="0">
            <a:spAutoFit/>
          </a:bodyPr>
          <a:lstStyle/>
          <a:p>
            <a:r>
              <a:rPr lang="en-US" dirty="0">
                <a:solidFill>
                  <a:schemeClr val="bg1"/>
                </a:solidFill>
              </a:rPr>
              <a:t>Workforce Question Set B</a:t>
            </a:r>
          </a:p>
        </p:txBody>
      </p:sp>
      <p:sp>
        <p:nvSpPr>
          <p:cNvPr id="24" name="Right Arrow 15">
            <a:extLst>
              <a:ext uri="{FF2B5EF4-FFF2-40B4-BE49-F238E27FC236}">
                <a16:creationId xmlns:a16="http://schemas.microsoft.com/office/drawing/2014/main" id="{5A650309-B3C8-4AF3-A12F-9FEA66FCF5CC}"/>
              </a:ext>
            </a:extLst>
          </p:cNvPr>
          <p:cNvSpPr/>
          <p:nvPr/>
        </p:nvSpPr>
        <p:spPr>
          <a:xfrm>
            <a:off x="3270387" y="5265112"/>
            <a:ext cx="226426" cy="331114"/>
          </a:xfrm>
          <a:prstGeom prst="right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6D50434A-FAF3-4CC5-B872-1E9FA7658E20}"/>
              </a:ext>
            </a:extLst>
          </p:cNvPr>
          <p:cNvSpPr txBox="1"/>
          <p:nvPr/>
        </p:nvSpPr>
        <p:spPr>
          <a:xfrm>
            <a:off x="6477000" y="3052381"/>
            <a:ext cx="2209800" cy="1200329"/>
          </a:xfrm>
          <a:prstGeom prst="rect">
            <a:avLst/>
          </a:prstGeom>
          <a:noFill/>
        </p:spPr>
        <p:txBody>
          <a:bodyPr wrap="square" rtlCol="0">
            <a:spAutoFit/>
          </a:bodyPr>
          <a:lstStyle/>
          <a:p>
            <a:r>
              <a:rPr lang="en-US" sz="2400" dirty="0"/>
              <a:t>The survey is targeted to take 8 to 10 minutes.</a:t>
            </a:r>
          </a:p>
        </p:txBody>
      </p:sp>
    </p:spTree>
    <p:extLst>
      <p:ext uri="{BB962C8B-B14F-4D97-AF65-F5344CB8AC3E}">
        <p14:creationId xmlns:p14="http://schemas.microsoft.com/office/powerpoint/2010/main" val="3288076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6705600" cy="2362200"/>
          </a:xfrm>
          <a:solidFill>
            <a:schemeClr val="bg2">
              <a:lumMod val="75000"/>
            </a:schemeClr>
          </a:solidFill>
        </p:spPr>
        <p:txBody>
          <a:bodyPr>
            <a:noAutofit/>
          </a:bodyPr>
          <a:lstStyle/>
          <a:p>
            <a:r>
              <a:rPr lang="en-US" sz="4800" dirty="0"/>
              <a:t>Key Findings </a:t>
            </a:r>
            <a:br>
              <a:rPr lang="en-US" sz="4800" dirty="0"/>
            </a:br>
            <a:r>
              <a:rPr lang="en-US" sz="4800" dirty="0"/>
              <a:t>Over the Years</a:t>
            </a:r>
          </a:p>
        </p:txBody>
      </p:sp>
      <p:sp>
        <p:nvSpPr>
          <p:cNvPr id="3" name="Slide Number Placeholder 2"/>
          <p:cNvSpPr>
            <a:spLocks noGrp="1"/>
          </p:cNvSpPr>
          <p:nvPr>
            <p:ph type="sldNum" sz="quarter" idx="12"/>
          </p:nvPr>
        </p:nvSpPr>
        <p:spPr/>
        <p:txBody>
          <a:bodyPr/>
          <a:lstStyle/>
          <a:p>
            <a:fld id="{3247F075-2D20-4E1F-BC32-AA4462AB8F2D}"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1006495"/>
          </a:xfrm>
        </p:spPr>
        <p:txBody>
          <a:bodyPr>
            <a:normAutofit/>
          </a:bodyPr>
          <a:lstStyle/>
          <a:p>
            <a:r>
              <a:rPr lang="en-US" sz="3200" dirty="0"/>
              <a:t>Contribution to Economic Base of Community</a:t>
            </a:r>
          </a:p>
        </p:txBody>
      </p:sp>
      <p:sp>
        <p:nvSpPr>
          <p:cNvPr id="3" name="Slide Number Placeholder 2"/>
          <p:cNvSpPr>
            <a:spLocks noGrp="1"/>
          </p:cNvSpPr>
          <p:nvPr>
            <p:ph type="sldNum" sz="quarter" idx="12"/>
          </p:nvPr>
        </p:nvSpPr>
        <p:spPr/>
        <p:txBody>
          <a:bodyPr/>
          <a:lstStyle/>
          <a:p>
            <a:fld id="{3247F075-2D20-4E1F-BC32-AA4462AB8F2D}" type="slidenum">
              <a:rPr lang="en-US" smtClean="0"/>
              <a:pPr/>
              <a:t>9</a:t>
            </a:fld>
            <a:endParaRPr lang="en-US" dirty="0"/>
          </a:p>
        </p:txBody>
      </p:sp>
      <p:pic>
        <p:nvPicPr>
          <p:cNvPr id="4" name="Picture 3"/>
          <p:cNvPicPr>
            <a:picLocks noChangeAspect="1"/>
          </p:cNvPicPr>
          <p:nvPr/>
        </p:nvPicPr>
        <p:blipFill>
          <a:blip r:embed="rId2"/>
          <a:stretch>
            <a:fillRect/>
          </a:stretch>
        </p:blipFill>
        <p:spPr>
          <a:xfrm>
            <a:off x="990600" y="1006495"/>
            <a:ext cx="3881514" cy="2422505"/>
          </a:xfrm>
          <a:prstGeom prst="rect">
            <a:avLst/>
          </a:prstGeom>
        </p:spPr>
      </p:pic>
      <p:sp>
        <p:nvSpPr>
          <p:cNvPr id="6" name="TextBox 5"/>
          <p:cNvSpPr txBox="1"/>
          <p:nvPr/>
        </p:nvSpPr>
        <p:spPr>
          <a:xfrm>
            <a:off x="5486400" y="1006495"/>
            <a:ext cx="3048000" cy="4093428"/>
          </a:xfrm>
          <a:prstGeom prst="rect">
            <a:avLst/>
          </a:prstGeom>
          <a:noFill/>
        </p:spPr>
        <p:txBody>
          <a:bodyPr wrap="square" rtlCol="0">
            <a:spAutoFit/>
          </a:bodyPr>
          <a:lstStyle/>
          <a:p>
            <a:r>
              <a:rPr lang="en-US" sz="2000" dirty="0"/>
              <a:t>All economies are based on exports bringing incomes into a community from the rest of the world.  Firms with local sales indirectly rely on the export sector.</a:t>
            </a:r>
          </a:p>
          <a:p>
            <a:endParaRPr lang="en-US" sz="2000" dirty="0"/>
          </a:p>
          <a:p>
            <a:r>
              <a:rPr lang="en-US" sz="2000" dirty="0"/>
              <a:t>In Teller and El Paso Counties combined, the larger firms appear to have a greater percent of sales from exports – perhaps rivaled by mid-sized firms.</a:t>
            </a:r>
          </a:p>
        </p:txBody>
      </p:sp>
      <p:pic>
        <p:nvPicPr>
          <p:cNvPr id="8" name="Picture 7">
            <a:extLst>
              <a:ext uri="{FF2B5EF4-FFF2-40B4-BE49-F238E27FC236}">
                <a16:creationId xmlns:a16="http://schemas.microsoft.com/office/drawing/2014/main" id="{61AC8616-61CC-4452-8635-C8B5DAA15752}"/>
              </a:ext>
            </a:extLst>
          </p:cNvPr>
          <p:cNvPicPr>
            <a:picLocks noChangeAspect="1"/>
          </p:cNvPicPr>
          <p:nvPr/>
        </p:nvPicPr>
        <p:blipFill>
          <a:blip r:embed="rId3"/>
          <a:stretch>
            <a:fillRect/>
          </a:stretch>
        </p:blipFill>
        <p:spPr>
          <a:xfrm>
            <a:off x="647699" y="3581400"/>
            <a:ext cx="4495801" cy="298709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12552</TotalTime>
  <Words>860</Words>
  <Application>Microsoft Office PowerPoint</Application>
  <PresentationFormat>On-screen Show (4:3)</PresentationFormat>
  <Paragraphs>85</Paragraphs>
  <Slides>19</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19</vt:i4>
      </vt:variant>
    </vt:vector>
  </HeadingPairs>
  <TitlesOfParts>
    <vt:vector size="24" baseType="lpstr">
      <vt:lpstr>Arial</vt:lpstr>
      <vt:lpstr>Calibri</vt:lpstr>
      <vt:lpstr>Microsoft Sans Serif</vt:lpstr>
      <vt:lpstr>Office Theme</vt:lpstr>
      <vt:lpstr>Default Design</vt:lpstr>
      <vt:lpstr>Pikes Peak Region  Business Climate Survey Multi-Year Assessment 2009 - 2015</vt:lpstr>
      <vt:lpstr>Methodology </vt:lpstr>
      <vt:lpstr>Past Surveys</vt:lpstr>
      <vt:lpstr>Collection Methodology</vt:lpstr>
      <vt:lpstr>PowerPoint Presentation</vt:lpstr>
      <vt:lpstr>Respondents by Size of Firm</vt:lpstr>
      <vt:lpstr>Respondents by Type</vt:lpstr>
      <vt:lpstr>Key Findings  Over the Years</vt:lpstr>
      <vt:lpstr>Contribution to Economic Base of Community</vt:lpstr>
      <vt:lpstr>How would you rate your satisfaction with the overall business climate in the Pikes Peak Region ? </vt:lpstr>
      <vt:lpstr>How would you rate the local business climate in the Pikes Peak Region compared to two years ago?</vt:lpstr>
      <vt:lpstr>How would you rate the business climate in the Pikes Peak Region related to the following.</vt:lpstr>
      <vt:lpstr>PowerPoint Presentation</vt:lpstr>
      <vt:lpstr>PowerPoint Presentation</vt:lpstr>
      <vt:lpstr>Pick what you think the TOP FIVE economic development goals should be for the P.P. Region </vt:lpstr>
      <vt:lpstr>50% of 185 Respondents in 2015 indicated their organization experienced difficulties matching job requirements with qualified job applicants.  The percentage has not significantly changed since 2013.</vt:lpstr>
      <vt:lpstr>Growth prospects in coming two years</vt:lpstr>
      <vt:lpstr>What are the most significant challenges to the future growth and survival of your business? </vt:lpstr>
      <vt:lpstr>What is the largest burden posed to you by the federal tax code? </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Economy &amp; Implications for Planned Giving From Short-term Leverage to   Long-Term ROI</dc:title>
  <dc:creator>Tom Binnings</dc:creator>
  <cp:lastModifiedBy>Tom Binnings</cp:lastModifiedBy>
  <cp:revision>120</cp:revision>
  <cp:lastPrinted>2015-10-13T16:19:29Z</cp:lastPrinted>
  <dcterms:created xsi:type="dcterms:W3CDTF">2013-01-05T02:37:44Z</dcterms:created>
  <dcterms:modified xsi:type="dcterms:W3CDTF">2018-06-12T15:40:38Z</dcterms:modified>
</cp:coreProperties>
</file>